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2" r:id="rId2"/>
    <p:sldId id="353" r:id="rId3"/>
    <p:sldId id="354" r:id="rId4"/>
    <p:sldId id="355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80" r:id="rId27"/>
    <p:sldId id="378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71" autoAdjust="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CE91C-B2CD-4693-B2AB-A342A36589B0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53449-F571-4879-9356-9400286B45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48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245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00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34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5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29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83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54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23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47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F120-7E1C-4925-A49A-4E43A7C18291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5261-E1A3-4FBD-A979-EEA7F4DE75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30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/>
          </a:bodyPr>
          <a:lstStyle/>
          <a:p>
            <a:r>
              <a:rPr lang="hu-HU" sz="2800" b="1" dirty="0"/>
              <a:t>A tej </a:t>
            </a:r>
          </a:p>
          <a:p>
            <a:pPr algn="just"/>
            <a:r>
              <a:rPr lang="hu-HU" sz="2800" dirty="0"/>
              <a:t> A tej az </a:t>
            </a:r>
            <a:r>
              <a:rPr lang="hu-HU" sz="2800" dirty="0">
                <a:solidFill>
                  <a:srgbClr val="FF0000"/>
                </a:solidFill>
              </a:rPr>
              <a:t>emlősök tejmirigye </a:t>
            </a:r>
            <a:r>
              <a:rPr lang="hu-HU" sz="2800" dirty="0"/>
              <a:t>által kiválasztott, biológiailag értékes anyagokat tartalmazó, </a:t>
            </a:r>
            <a:r>
              <a:rPr lang="hu-HU" sz="2800" dirty="0">
                <a:solidFill>
                  <a:srgbClr val="FF0000"/>
                </a:solidFill>
              </a:rPr>
              <a:t>alapvető élelmiszer</a:t>
            </a:r>
            <a:r>
              <a:rPr lang="hu-HU" sz="2800" dirty="0"/>
              <a:t>.</a:t>
            </a:r>
          </a:p>
          <a:p>
            <a:pPr algn="just"/>
            <a:r>
              <a:rPr lang="hu-HU" sz="2800" dirty="0">
                <a:solidFill>
                  <a:srgbClr val="FF0000"/>
                </a:solidFill>
              </a:rPr>
              <a:t>A tej elnevezés alatt a tehéntejet értjük</a:t>
            </a:r>
            <a:r>
              <a:rPr lang="hu-HU" sz="2800" dirty="0"/>
              <a:t>. Más tej esetében </a:t>
            </a:r>
            <a:r>
              <a:rPr lang="hu-HU" sz="2800" dirty="0">
                <a:solidFill>
                  <a:srgbClr val="FF0000"/>
                </a:solidFill>
              </a:rPr>
              <a:t>meg kell nevezni az állatfajt </a:t>
            </a:r>
            <a:r>
              <a:rPr lang="hu-HU" sz="2800" dirty="0"/>
              <a:t>is.</a:t>
            </a:r>
          </a:p>
          <a:p>
            <a:pPr algn="just"/>
            <a:r>
              <a:rPr lang="hu-HU" sz="2800" b="1" dirty="0"/>
              <a:t>A tej összetétele</a:t>
            </a:r>
            <a:r>
              <a:rPr lang="hu-HU" sz="2800" dirty="0"/>
              <a:t>: </a:t>
            </a:r>
          </a:p>
          <a:p>
            <a:pPr algn="just"/>
            <a:r>
              <a:rPr lang="hu-HU" sz="2800" dirty="0">
                <a:solidFill>
                  <a:srgbClr val="FF0000"/>
                </a:solidFill>
              </a:rPr>
              <a:t>88% víz</a:t>
            </a:r>
            <a:r>
              <a:rPr lang="hu-HU" sz="2800" dirty="0"/>
              <a:t>: valódi oldat formájában tartalmazza a tejcukrot, a vízben oldható vitaminokat és ásványi anyagokat</a:t>
            </a:r>
          </a:p>
          <a:p>
            <a:pPr marL="0" indent="0">
              <a:buNone/>
            </a:pPr>
            <a:endParaRPr lang="hu-HU" sz="2800" dirty="0">
              <a:ea typeface="Calibri"/>
              <a:cs typeface="Times New Roman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93610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</a:p>
        </p:txBody>
      </p:sp>
    </p:spTree>
    <p:extLst>
      <p:ext uri="{BB962C8B-B14F-4D97-AF65-F5344CB8AC3E}">
        <p14:creationId xmlns:p14="http://schemas.microsoft.com/office/powerpoint/2010/main" val="17258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5" y="116632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166018"/>
            <a:ext cx="8603300" cy="557535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</a:t>
            </a:r>
            <a:r>
              <a:rPr lang="hu-HU" b="1" dirty="0"/>
              <a:t>gomolyatúró </a:t>
            </a:r>
            <a:r>
              <a:rPr lang="hu-HU" dirty="0">
                <a:solidFill>
                  <a:srgbClr val="FF0000"/>
                </a:solidFill>
              </a:rPr>
              <a:t>előállításához a juhtejet és a tehéntejet együtt használják fel</a:t>
            </a:r>
            <a:r>
              <a:rPr lang="hu-HU" dirty="0"/>
              <a:t>. </a:t>
            </a:r>
          </a:p>
          <a:p>
            <a:r>
              <a:rPr lang="hu-HU" dirty="0"/>
              <a:t>A túrófélék tárolása hűtőszekrényben történhet, </a:t>
            </a:r>
            <a:r>
              <a:rPr lang="hu-HU" dirty="0">
                <a:solidFill>
                  <a:srgbClr val="FF0000"/>
                </a:solidFill>
              </a:rPr>
              <a:t>fogyaszthatósági határidejük rö­vid: 2-3 nap.</a:t>
            </a:r>
          </a:p>
          <a:p>
            <a:pPr marL="0" indent="0">
              <a:buNone/>
            </a:pPr>
            <a:r>
              <a:rPr lang="hu-HU" i="1" u="sng" dirty="0"/>
              <a:t>Konyhatechnológiai felhasználás</a:t>
            </a:r>
            <a:endParaRPr lang="hu-HU" u="sng" dirty="0"/>
          </a:p>
          <a:p>
            <a:pPr lvl="0" fontAlgn="base"/>
            <a:r>
              <a:rPr lang="hu-HU" dirty="0"/>
              <a:t>A túró nagyon sokoldalúan használható fel az ételkészítés során. </a:t>
            </a:r>
            <a:r>
              <a:rPr lang="hu-HU" dirty="0">
                <a:solidFill>
                  <a:srgbClr val="FF0000"/>
                </a:solidFill>
              </a:rPr>
              <a:t>Hideg­konyhai termékek, sós és édes tésztafélék jellegzetes </a:t>
            </a:r>
            <a:r>
              <a:rPr lang="hu-HU" dirty="0" err="1">
                <a:solidFill>
                  <a:srgbClr val="FF0000"/>
                </a:solidFill>
              </a:rPr>
              <a:t>anyaga</a:t>
            </a:r>
            <a:r>
              <a:rPr lang="hu-HU" dirty="0">
                <a:solidFill>
                  <a:srgbClr val="FF0000"/>
                </a:solidFill>
              </a:rPr>
              <a:t>.</a:t>
            </a:r>
          </a:p>
          <a:p>
            <a:pPr lvl="0" fontAlgn="base"/>
            <a:r>
              <a:rPr lang="hu-HU" dirty="0"/>
              <a:t>A túrót tartalmazó ételek nagy része gyorsan elkészíthető.</a:t>
            </a:r>
          </a:p>
          <a:p>
            <a:pPr lvl="0" fontAlgn="base"/>
            <a:r>
              <a:rPr lang="hu-HU" dirty="0"/>
              <a:t>íze frissen a legjobb.</a:t>
            </a:r>
            <a:endParaRPr lang="hu-HU" dirty="0">
              <a:solidFill>
                <a:srgbClr val="7030A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483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836712"/>
            <a:ext cx="903649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 Sajtok</a:t>
            </a:r>
          </a:p>
          <a:p>
            <a:r>
              <a:rPr lang="hu-HU" dirty="0">
                <a:highlight>
                  <a:srgbClr val="FFFF00"/>
                </a:highlight>
              </a:rPr>
              <a:t>A </a:t>
            </a:r>
            <a:r>
              <a:rPr lang="hu-HU" b="1" dirty="0">
                <a:highlight>
                  <a:srgbClr val="FFFF00"/>
                </a:highlight>
              </a:rPr>
              <a:t>sajt </a:t>
            </a:r>
            <a:r>
              <a:rPr lang="hu-HU" dirty="0">
                <a:highlight>
                  <a:srgbClr val="FFFF00"/>
                </a:highlight>
              </a:rPr>
              <a:t>olyan termék, amelyet </a:t>
            </a:r>
            <a:r>
              <a:rPr lang="hu-HU" dirty="0">
                <a:solidFill>
                  <a:srgbClr val="FF0000"/>
                </a:solidFill>
                <a:highlight>
                  <a:srgbClr val="FFFF00"/>
                </a:highlight>
              </a:rPr>
              <a:t>tejből, tejszínből </a:t>
            </a:r>
            <a:r>
              <a:rPr lang="hu-HU" dirty="0">
                <a:highlight>
                  <a:srgbClr val="FFFF00"/>
                </a:highlight>
              </a:rPr>
              <a:t>vagy ezek keverékéből </a:t>
            </a:r>
            <a:r>
              <a:rPr lang="hu-HU" dirty="0">
                <a:solidFill>
                  <a:srgbClr val="FF0000"/>
                </a:solidFill>
                <a:highlight>
                  <a:srgbClr val="FFFF00"/>
                </a:highlight>
              </a:rPr>
              <a:t>sa­vas vagy oltás alvasztással </a:t>
            </a:r>
            <a:r>
              <a:rPr lang="hu-HU" dirty="0">
                <a:highlight>
                  <a:srgbClr val="FFFF00"/>
                </a:highlight>
              </a:rPr>
              <a:t>készítenek</a:t>
            </a:r>
          </a:p>
          <a:p>
            <a:r>
              <a:rPr lang="hu-HU" dirty="0"/>
              <a:t>A sajt, a </a:t>
            </a:r>
            <a:r>
              <a:rPr lang="hu-HU" dirty="0">
                <a:solidFill>
                  <a:srgbClr val="FF0000"/>
                </a:solidFill>
              </a:rPr>
              <a:t>tejfehérjét koncentrált formában tartalmazza</a:t>
            </a:r>
            <a:r>
              <a:rPr lang="hu-HU" dirty="0"/>
              <a:t>, </a:t>
            </a:r>
          </a:p>
          <a:p>
            <a:r>
              <a:rPr lang="hu-HU" dirty="0"/>
              <a:t> Magas zsír, </a:t>
            </a:r>
            <a:r>
              <a:rPr lang="hu-HU" dirty="0" err="1"/>
              <a:t>Ca</a:t>
            </a:r>
            <a:r>
              <a:rPr lang="hu-HU" dirty="0"/>
              <a:t>, P, A- és B-vita­mint tartalom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535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-315416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7584"/>
            <a:ext cx="8820472" cy="6030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i="1" dirty="0"/>
              <a:t> Természetes (natúr) sajtok</a:t>
            </a:r>
            <a:endParaRPr lang="hu-HU" b="1" dirty="0"/>
          </a:p>
          <a:p>
            <a:r>
              <a:rPr lang="hu-HU" dirty="0"/>
              <a:t>Alapanyaga </a:t>
            </a:r>
            <a:r>
              <a:rPr lang="hu-HU" dirty="0">
                <a:solidFill>
                  <a:srgbClr val="FF0000"/>
                </a:solidFill>
              </a:rPr>
              <a:t>tehéntej,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juhtej, kecsketej. </a:t>
            </a:r>
          </a:p>
          <a:p>
            <a:pPr marL="0" indent="0">
              <a:buNone/>
            </a:pPr>
            <a:r>
              <a:rPr lang="hu-HU" i="1" u="sng" dirty="0"/>
              <a:t>A sajtgyártás folyamata:</a:t>
            </a:r>
            <a:endParaRPr lang="hu-HU" u="sng" dirty="0"/>
          </a:p>
          <a:p>
            <a:pPr lvl="0" fontAlgn="base"/>
            <a:r>
              <a:rPr lang="hu-HU" dirty="0"/>
              <a:t>a tej </a:t>
            </a:r>
            <a:r>
              <a:rPr lang="hu-HU" dirty="0">
                <a:solidFill>
                  <a:srgbClr val="FF0000"/>
                </a:solidFill>
              </a:rPr>
              <a:t>kiválasztása</a:t>
            </a:r>
            <a:r>
              <a:rPr lang="hu-HU" dirty="0"/>
              <a:t>,</a:t>
            </a:r>
          </a:p>
          <a:p>
            <a:pPr lvl="0" fontAlgn="base"/>
            <a:r>
              <a:rPr lang="hu-HU" dirty="0"/>
              <a:t>a tej </a:t>
            </a:r>
            <a:r>
              <a:rPr lang="hu-HU" dirty="0">
                <a:solidFill>
                  <a:srgbClr val="FF0000"/>
                </a:solidFill>
              </a:rPr>
              <a:t>beoltása:</a:t>
            </a:r>
            <a:r>
              <a:rPr lang="hu-HU" dirty="0"/>
              <a:t> történhet </a:t>
            </a:r>
            <a:r>
              <a:rPr lang="hu-HU" dirty="0">
                <a:solidFill>
                  <a:srgbClr val="FF0000"/>
                </a:solidFill>
              </a:rPr>
              <a:t>oltóenzimmel és/vagy tejsavbaktérium-tenyé­szettel</a:t>
            </a:r>
          </a:p>
          <a:p>
            <a:pPr lvl="0" fontAlgn="base"/>
            <a:r>
              <a:rPr lang="hu-HU" dirty="0"/>
              <a:t>az </a:t>
            </a:r>
            <a:r>
              <a:rPr lang="hu-HU" dirty="0">
                <a:solidFill>
                  <a:srgbClr val="FF0000"/>
                </a:solidFill>
              </a:rPr>
              <a:t>alvadék </a:t>
            </a:r>
            <a:r>
              <a:rPr lang="hu-HU" dirty="0"/>
              <a:t>kidolgozása,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formázás, préselés </a:t>
            </a:r>
            <a:r>
              <a:rPr lang="hu-HU" dirty="0"/>
              <a:t>(a savó eltávolítása),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sózás:</a:t>
            </a:r>
            <a:r>
              <a:rPr lang="hu-HU" dirty="0"/>
              <a:t> célja az ízkialakítás, a kéregképződés elősegítése és a tartósítás,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érlelés:</a:t>
            </a:r>
            <a:r>
              <a:rPr lang="hu-HU" dirty="0"/>
              <a:t> fehérje-, tejcukor- és </a:t>
            </a:r>
            <a:r>
              <a:rPr lang="hu-HU" dirty="0">
                <a:solidFill>
                  <a:srgbClr val="FF0000"/>
                </a:solidFill>
              </a:rPr>
              <a:t>zsírbontás</a:t>
            </a:r>
            <a:r>
              <a:rPr lang="hu-HU" dirty="0"/>
              <a:t> </a:t>
            </a:r>
            <a:r>
              <a:rPr lang="hu-HU" dirty="0" err="1"/>
              <a:t>miat</a:t>
            </a:r>
            <a:r>
              <a:rPr lang="hu-HU" dirty="0"/>
              <a:t> a jellegzetes íz és zamat kialakulása,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csomagolás. </a:t>
            </a:r>
            <a:endParaRPr lang="hu-HU" sz="4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97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-99392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4CD641E-5593-4C61-AA9C-EE524542C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82" y="692696"/>
            <a:ext cx="8995118" cy="61653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3100" b="1" i="1" dirty="0"/>
              <a:t>ODÉ3 Természetes (natúr) sajtok c</a:t>
            </a:r>
            <a:r>
              <a:rPr lang="hu-HU" sz="3100" b="1" dirty="0"/>
              <a:t>soportosítása</a:t>
            </a:r>
            <a:br>
              <a:rPr lang="hu-HU" sz="2600" b="1" dirty="0"/>
            </a:br>
            <a:endParaRPr lang="hu-HU" sz="2600" b="1" dirty="0"/>
          </a:p>
          <a:p>
            <a:pPr marL="0" indent="0">
              <a:lnSpc>
                <a:spcPct val="110000"/>
              </a:lnSpc>
              <a:buNone/>
            </a:pPr>
            <a:r>
              <a:rPr lang="hu-HU" i="1" dirty="0">
                <a:solidFill>
                  <a:srgbClr val="FF0000"/>
                </a:solidFill>
              </a:rPr>
              <a:t>Zsírtartalom alapján:</a:t>
            </a:r>
          </a:p>
          <a:p>
            <a:pPr lvl="0" fontAlgn="base">
              <a:lnSpc>
                <a:spcPct val="110000"/>
              </a:lnSpc>
              <a:buClr>
                <a:srgbClr val="1B1C19"/>
              </a:buClr>
              <a:buSzPts val="900"/>
              <a:buFont typeface="Wingdings" panose="05000000000000000000" pitchFamily="2" charset="2"/>
              <a:buChar char=""/>
              <a:tabLst>
                <a:tab pos="182880" algn="dec"/>
              </a:tabLst>
            </a:pPr>
            <a:r>
              <a:rPr lang="hu-HU" sz="3100" dirty="0">
                <a:solidFill>
                  <a:srgbClr val="FF0000"/>
                </a:solidFill>
              </a:rPr>
              <a:t>sovány </a:t>
            </a:r>
            <a:r>
              <a:rPr lang="hu-HU" sz="3100" dirty="0"/>
              <a:t>sajtok: 20 </a:t>
            </a:r>
            <a:r>
              <a:rPr lang="hu-HU" sz="3100" dirty="0" err="1"/>
              <a:t>sza</a:t>
            </a:r>
            <a:r>
              <a:rPr lang="hu-HU" sz="3100" dirty="0"/>
              <a:t>.% zsír,</a:t>
            </a:r>
          </a:p>
          <a:p>
            <a:pPr lvl="0" fontAlgn="base">
              <a:lnSpc>
                <a:spcPct val="110000"/>
              </a:lnSpc>
              <a:buClr>
                <a:srgbClr val="1B1C19"/>
              </a:buClr>
              <a:buSzPts val="900"/>
              <a:buFont typeface="Wingdings" panose="05000000000000000000" pitchFamily="2" charset="2"/>
              <a:buChar char=""/>
              <a:tabLst>
                <a:tab pos="137160" algn="dec"/>
              </a:tabLst>
            </a:pPr>
            <a:r>
              <a:rPr lang="hu-HU" sz="3100" dirty="0">
                <a:solidFill>
                  <a:srgbClr val="FF0000"/>
                </a:solidFill>
              </a:rPr>
              <a:t>félzsíros</a:t>
            </a:r>
            <a:r>
              <a:rPr lang="hu-HU" sz="3100" dirty="0"/>
              <a:t> (félkövér) sajtok: 32 </a:t>
            </a:r>
            <a:r>
              <a:rPr lang="hu-HU" sz="3100" dirty="0" err="1"/>
              <a:t>sza</a:t>
            </a:r>
            <a:r>
              <a:rPr lang="hu-HU" sz="3100" dirty="0"/>
              <a:t>.% zsír,</a:t>
            </a:r>
          </a:p>
          <a:p>
            <a:pPr lvl="0" fontAlgn="base">
              <a:lnSpc>
                <a:spcPct val="110000"/>
              </a:lnSpc>
              <a:spcAft>
                <a:spcPts val="180"/>
              </a:spcAft>
              <a:buClr>
                <a:srgbClr val="1B1C19"/>
              </a:buClr>
              <a:buSzPts val="900"/>
              <a:buFont typeface="Wingdings" panose="05000000000000000000" pitchFamily="2" charset="2"/>
              <a:buChar char=""/>
              <a:tabLst>
                <a:tab pos="137160" algn="dec"/>
              </a:tabLst>
            </a:pPr>
            <a:r>
              <a:rPr lang="hu-HU" sz="3100" dirty="0">
                <a:solidFill>
                  <a:srgbClr val="FF0000"/>
                </a:solidFill>
              </a:rPr>
              <a:t>zsíros</a:t>
            </a:r>
            <a:r>
              <a:rPr lang="hu-HU" sz="3100" dirty="0"/>
              <a:t> (kövér) sajtok: 45 </a:t>
            </a:r>
            <a:r>
              <a:rPr lang="hu-HU" sz="3100" dirty="0" err="1"/>
              <a:t>sza</a:t>
            </a:r>
            <a:r>
              <a:rPr lang="hu-HU" sz="3100" dirty="0"/>
              <a:t>.%.</a:t>
            </a:r>
          </a:p>
          <a:p>
            <a:pPr marL="0" indent="0">
              <a:buNone/>
            </a:pPr>
            <a:r>
              <a:rPr lang="hu-HU" i="1" dirty="0">
                <a:solidFill>
                  <a:srgbClr val="FF0000"/>
                </a:solidFill>
              </a:rPr>
              <a:t>Érési mód szerint</a:t>
            </a:r>
            <a:r>
              <a:rPr lang="hu-HU" i="1" dirty="0"/>
              <a:t>:</a:t>
            </a:r>
            <a:endParaRPr lang="hu-HU" sz="3100" dirty="0"/>
          </a:p>
          <a:p>
            <a:pPr lvl="0" fontAlgn="base"/>
            <a:r>
              <a:rPr lang="hu-HU" sz="3100" dirty="0">
                <a:solidFill>
                  <a:srgbClr val="FF0000"/>
                </a:solidFill>
              </a:rPr>
              <a:t>friss sajtok</a:t>
            </a:r>
            <a:r>
              <a:rPr lang="hu-HU" sz="3100" dirty="0"/>
              <a:t>: pl. Sport sajt, túrósajtok,</a:t>
            </a:r>
          </a:p>
          <a:p>
            <a:pPr lvl="0" fontAlgn="base"/>
            <a:r>
              <a:rPr lang="hu-HU" sz="3100" dirty="0">
                <a:solidFill>
                  <a:srgbClr val="FF0000"/>
                </a:solidFill>
              </a:rPr>
              <a:t>rúzzsal érő sajtok</a:t>
            </a:r>
            <a:r>
              <a:rPr lang="hu-HU" sz="3100" dirty="0"/>
              <a:t>: pl. pálpusztai, Lajta,</a:t>
            </a:r>
          </a:p>
          <a:p>
            <a:pPr lvl="0" fontAlgn="base"/>
            <a:r>
              <a:rPr lang="hu-HU" sz="3100" dirty="0">
                <a:solidFill>
                  <a:srgbClr val="FF0000"/>
                </a:solidFill>
              </a:rPr>
              <a:t>nemespenésszel </a:t>
            </a:r>
            <a:r>
              <a:rPr lang="hu-HU" dirty="0">
                <a:solidFill>
                  <a:srgbClr val="FF0000"/>
                </a:solidFill>
              </a:rPr>
              <a:t>érő sajtok</a:t>
            </a:r>
            <a:r>
              <a:rPr lang="hu-HU" dirty="0"/>
              <a:t>: pl. camembert, </a:t>
            </a:r>
            <a:r>
              <a:rPr lang="hu-HU" dirty="0" err="1"/>
              <a:t>brie</a:t>
            </a:r>
            <a:r>
              <a:rPr lang="hu-HU" dirty="0"/>
              <a:t>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érlelt sajtok</a:t>
            </a:r>
            <a:r>
              <a:rPr lang="hu-HU" dirty="0"/>
              <a:t>: pl. ementáli.</a:t>
            </a:r>
          </a:p>
          <a:p>
            <a:pPr marL="0" lvl="0" indent="0" fontAlgn="base">
              <a:buNone/>
            </a:pPr>
            <a:r>
              <a:rPr lang="hu-HU" dirty="0"/>
              <a:t> </a:t>
            </a:r>
            <a:r>
              <a:rPr lang="hu-HU" i="1" dirty="0" err="1">
                <a:solidFill>
                  <a:srgbClr val="FF0000"/>
                </a:solidFill>
              </a:rPr>
              <a:t>Lyukazottság</a:t>
            </a:r>
            <a:r>
              <a:rPr lang="hu-HU" i="1" dirty="0">
                <a:solidFill>
                  <a:srgbClr val="FF0000"/>
                </a:solidFill>
              </a:rPr>
              <a:t> szerint:</a:t>
            </a:r>
            <a:endParaRPr lang="hu-HU" dirty="0">
              <a:solidFill>
                <a:srgbClr val="FF0000"/>
              </a:solidFill>
            </a:endParaRP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erjedési lyukas</a:t>
            </a:r>
            <a:r>
              <a:rPr lang="hu-HU" dirty="0"/>
              <a:t>: pl. Pannónia,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röglyukas:</a:t>
            </a:r>
            <a:r>
              <a:rPr lang="hu-HU" dirty="0"/>
              <a:t> pl. Óvári,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zárt tésztájú </a:t>
            </a:r>
            <a:r>
              <a:rPr lang="hu-HU" dirty="0"/>
              <a:t>(gyúrt) sajtok: pl. sonkasajt, </a:t>
            </a:r>
            <a:r>
              <a:rPr lang="hu-HU" dirty="0" err="1"/>
              <a:t>cheddar</a:t>
            </a:r>
            <a:r>
              <a:rPr lang="hu-HU" dirty="0"/>
              <a:t>. </a:t>
            </a:r>
            <a:endParaRPr lang="hu-HU" sz="5200" dirty="0">
              <a:solidFill>
                <a:srgbClr val="7030A0"/>
              </a:solidFill>
            </a:endParaRPr>
          </a:p>
          <a:p>
            <a:endParaRPr lang="hu-HU" dirty="0"/>
          </a:p>
        </p:txBody>
      </p:sp>
      <p:pic>
        <p:nvPicPr>
          <p:cNvPr id="1028" name="Picture 4" descr="Image result for camembert">
            <a:extLst>
              <a:ext uri="{FF2B5EF4-FFF2-40B4-BE49-F238E27FC236}">
                <a16:creationId xmlns:a16="http://schemas.microsoft.com/office/drawing/2014/main" id="{566999C3-D618-49B8-8B40-AA2B9B2E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68" y="2489364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yíl: balra mutató 2">
            <a:extLst>
              <a:ext uri="{FF2B5EF4-FFF2-40B4-BE49-F238E27FC236}">
                <a16:creationId xmlns:a16="http://schemas.microsoft.com/office/drawing/2014/main" id="{CBA1C4D2-B263-4DD5-9CC7-94EC357D0A24}"/>
              </a:ext>
            </a:extLst>
          </p:cNvPr>
          <p:cNvSpPr/>
          <p:nvPr/>
        </p:nvSpPr>
        <p:spPr>
          <a:xfrm rot="20667765">
            <a:off x="7000648" y="4172452"/>
            <a:ext cx="432048" cy="194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0" name="Picture 6" descr="Image result for pannónia sajt">
            <a:extLst>
              <a:ext uri="{FF2B5EF4-FFF2-40B4-BE49-F238E27FC236}">
                <a16:creationId xmlns:a16="http://schemas.microsoft.com/office/drawing/2014/main" id="{36618B2F-0E47-4E2A-96C7-DF9C160E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54" y="4536334"/>
            <a:ext cx="2622918" cy="16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yíl: balra mutató 7">
            <a:extLst>
              <a:ext uri="{FF2B5EF4-FFF2-40B4-BE49-F238E27FC236}">
                <a16:creationId xmlns:a16="http://schemas.microsoft.com/office/drawing/2014/main" id="{A98CA701-195E-4AA3-AD2D-83A65BD92B62}"/>
              </a:ext>
            </a:extLst>
          </p:cNvPr>
          <p:cNvSpPr/>
          <p:nvPr/>
        </p:nvSpPr>
        <p:spPr>
          <a:xfrm>
            <a:off x="5004048" y="5373216"/>
            <a:ext cx="527914" cy="2114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79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i="1" dirty="0"/>
              <a:t>Előállítás szerint:</a:t>
            </a:r>
            <a:endParaRPr lang="hu-HU" dirty="0"/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oltás </a:t>
            </a:r>
            <a:r>
              <a:rPr lang="hu-HU" dirty="0" err="1">
                <a:solidFill>
                  <a:srgbClr val="FF0000"/>
                </a:solidFill>
              </a:rPr>
              <a:t>alvasztású</a:t>
            </a:r>
            <a:r>
              <a:rPr lang="hu-HU" dirty="0"/>
              <a:t>: pl. Óvári, ementáli, 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vegyes </a:t>
            </a:r>
            <a:r>
              <a:rPr lang="hu-HU" dirty="0" err="1">
                <a:solidFill>
                  <a:srgbClr val="FF0000"/>
                </a:solidFill>
              </a:rPr>
              <a:t>alvasztású</a:t>
            </a:r>
            <a:r>
              <a:rPr lang="hu-HU" dirty="0">
                <a:solidFill>
                  <a:srgbClr val="FF0000"/>
                </a:solidFill>
              </a:rPr>
              <a:t>: </a:t>
            </a:r>
            <a:r>
              <a:rPr lang="hu-HU" dirty="0"/>
              <a:t>pl. tejszínsajt,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savas </a:t>
            </a:r>
            <a:r>
              <a:rPr lang="hu-HU" dirty="0" err="1">
                <a:solidFill>
                  <a:srgbClr val="FF0000"/>
                </a:solidFill>
              </a:rPr>
              <a:t>alvasztású</a:t>
            </a:r>
            <a:r>
              <a:rPr lang="hu-HU" dirty="0"/>
              <a:t>: pl. pogácsasajt.</a:t>
            </a:r>
          </a:p>
          <a:p>
            <a:pPr lvl="0" fontAlgn="base"/>
            <a:endParaRPr lang="hu-HU" dirty="0"/>
          </a:p>
          <a:p>
            <a:pPr marL="0" indent="0">
              <a:buNone/>
            </a:pPr>
            <a:r>
              <a:rPr lang="hu-HU" i="1" dirty="0">
                <a:solidFill>
                  <a:srgbClr val="92D050"/>
                </a:solidFill>
              </a:rPr>
              <a:t>Állomány, Illetve a sajt típusa szerint</a:t>
            </a:r>
            <a:endParaRPr lang="hu-HU" dirty="0">
              <a:solidFill>
                <a:srgbClr val="92D050"/>
              </a:solidFill>
            </a:endParaRPr>
          </a:p>
          <a:p>
            <a:r>
              <a:rPr lang="hu-HU" dirty="0">
                <a:solidFill>
                  <a:srgbClr val="92D050"/>
                </a:solidFill>
              </a:rPr>
              <a:t>Az állomány szerinti csoportosításnál nem húzható éles határ a sajttípusok között, mivel több sajt is határesetet képez. Az is előfordulhat, hogy kemény és félkemény változat is van egy sajtféleségből, attól függően, hogy meddig érleltek. A sajtokat ezért állomány és a sajt típusa szerint tárgyaljuk részletesen</a:t>
            </a:r>
            <a:r>
              <a:rPr lang="hu-HU" baseline="30000" dirty="0"/>
              <a:t>,</a:t>
            </a:r>
          </a:p>
          <a:p>
            <a:pPr marL="0" indent="0">
              <a:buNone/>
            </a:pPr>
            <a:endParaRPr lang="hu-HU" baseline="30000" dirty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i="1" dirty="0">
                <a:solidFill>
                  <a:srgbClr val="FF0000"/>
                </a:solidFill>
              </a:rPr>
              <a:t>Állomány szerint:</a:t>
            </a:r>
            <a:endParaRPr lang="hu-HU" dirty="0">
              <a:solidFill>
                <a:srgbClr val="FF0000"/>
              </a:solidFill>
            </a:endParaRP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lágy sajtok,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félkemény sajtok,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kemény sajtok. </a:t>
            </a:r>
          </a:p>
          <a:p>
            <a:endParaRPr lang="hu-HU" dirty="0"/>
          </a:p>
        </p:txBody>
      </p:sp>
      <p:pic>
        <p:nvPicPr>
          <p:cNvPr id="2050" name="Picture 2" descr="Image result for ementáli sajt">
            <a:extLst>
              <a:ext uri="{FF2B5EF4-FFF2-40B4-BE49-F238E27FC236}">
                <a16:creationId xmlns:a16="http://schemas.microsoft.com/office/drawing/2014/main" id="{3E1C16D7-4A92-4B02-8A05-B4D18170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24744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C3773B1D-E6D8-4872-95E3-8A99389DE4F0}"/>
              </a:ext>
            </a:extLst>
          </p:cNvPr>
          <p:cNvSpPr/>
          <p:nvPr/>
        </p:nvSpPr>
        <p:spPr>
          <a:xfrm>
            <a:off x="5223520" y="1417638"/>
            <a:ext cx="720080" cy="283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94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b="1" dirty="0"/>
              <a:t>A lágy sajtok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  <a:highlight>
                  <a:srgbClr val="FFFF00"/>
                </a:highlight>
              </a:rPr>
              <a:t>magas víztartalmúak, kívülről befelé érnek. Érési idejük rö­vid, 2-3 nap vagy 1-2 hét. Az érés előrehaladtával az emészthetőségük nő. Ízük általában pikáns, </a:t>
            </a:r>
            <a:r>
              <a:rPr lang="hu-HU" dirty="0" err="1">
                <a:solidFill>
                  <a:srgbClr val="FF0000"/>
                </a:solidFill>
                <a:highlight>
                  <a:srgbClr val="FFFF00"/>
                </a:highlight>
              </a:rPr>
              <a:t>illatuk</a:t>
            </a:r>
            <a:r>
              <a:rPr lang="hu-HU" dirty="0">
                <a:solidFill>
                  <a:srgbClr val="FF0000"/>
                </a:solidFill>
                <a:highlight>
                  <a:srgbClr val="FFFF00"/>
                </a:highlight>
              </a:rPr>
              <a:t> erőteljes, ezért elkülönítve kell tárolni őket.</a:t>
            </a:r>
          </a:p>
          <a:p>
            <a:pPr marL="0" indent="0">
              <a:buNone/>
            </a:pPr>
            <a:endParaRPr lang="hu-HU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hu-HU" i="1" dirty="0">
                <a:solidFill>
                  <a:srgbClr val="FF0000"/>
                </a:solidFill>
              </a:rPr>
              <a:t>Többféle jellegzetes sajttípus tartozik ide:</a:t>
            </a:r>
            <a:endParaRPr lang="hu-HU" dirty="0">
              <a:solidFill>
                <a:srgbClr val="FF0000"/>
              </a:solidFill>
            </a:endParaRP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friss sajtok,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tejszínsajtok,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rúzsbevonattal érő sajtok,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nemespenésszel érő sajtok.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830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E66A2FDF-776F-4014-9676-BF9EE6841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2625" r="25392" b="26327"/>
          <a:stretch/>
        </p:blipFill>
        <p:spPr>
          <a:xfrm>
            <a:off x="2051720" y="3681724"/>
            <a:ext cx="2682146" cy="198586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816D2F-4B26-4C6D-A124-AE2F629C7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7" b="4767"/>
          <a:stretch/>
        </p:blipFill>
        <p:spPr>
          <a:xfrm>
            <a:off x="6822098" y="1361220"/>
            <a:ext cx="2159224" cy="159600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E33EB04-65DC-4A43-A228-7FA3D8B3D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38" y="3429000"/>
            <a:ext cx="2159224" cy="215922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237312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/>
              <a:t>Friss sajtok: </a:t>
            </a:r>
            <a:r>
              <a:rPr lang="hu-HU" dirty="0">
                <a:solidFill>
                  <a:srgbClr val="FF0000"/>
                </a:solidFill>
              </a:rPr>
              <a:t>Gyártásuk egyetlen szakasz­ból áll,</a:t>
            </a:r>
            <a:r>
              <a:rPr lang="hu-HU" dirty="0"/>
              <a:t>  </a:t>
            </a:r>
            <a:r>
              <a:rPr lang="hu-HU" dirty="0">
                <a:solidFill>
                  <a:srgbClr val="FF0000"/>
                </a:solidFill>
              </a:rPr>
              <a:t>3 napos érési idő.</a:t>
            </a:r>
            <a:r>
              <a:rPr lang="hu-HU" dirty="0"/>
              <a:t> I </a:t>
            </a:r>
            <a:r>
              <a:rPr lang="hu-HU" dirty="0">
                <a:solidFill>
                  <a:srgbClr val="FF0000"/>
                </a:solidFill>
              </a:rPr>
              <a:t>Túrósajtok</a:t>
            </a:r>
            <a:r>
              <a:rPr lang="hu-HU" dirty="0"/>
              <a:t>, a pogácsasajt, Sport sajt, </a:t>
            </a:r>
            <a:r>
              <a:rPr lang="hu-HU" dirty="0" err="1">
                <a:solidFill>
                  <a:srgbClr val="FF0000"/>
                </a:solidFill>
              </a:rPr>
              <a:t>mascarpone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ricotta</a:t>
            </a:r>
            <a:r>
              <a:rPr lang="hu-HU" dirty="0">
                <a:solidFill>
                  <a:srgbClr val="FF0000"/>
                </a:solidFill>
              </a:rPr>
              <a:t> stb.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Tejszínsajtok(krémsajtok): </a:t>
            </a:r>
            <a:r>
              <a:rPr lang="hu-HU" dirty="0"/>
              <a:t>50-70% zsírt tartalmaz. </a:t>
            </a:r>
          </a:p>
          <a:p>
            <a:r>
              <a:rPr lang="hu-HU" dirty="0">
                <a:solidFill>
                  <a:srgbClr val="FF0000"/>
                </a:solidFill>
              </a:rPr>
              <a:t>Tejszínnel dúsított tejből</a:t>
            </a:r>
            <a:r>
              <a:rPr lang="hu-HU" dirty="0"/>
              <a:t> ké­szülnek. </a:t>
            </a:r>
            <a:r>
              <a:rPr lang="hu-HU" dirty="0">
                <a:solidFill>
                  <a:srgbClr val="FF0000"/>
                </a:solidFill>
              </a:rPr>
              <a:t>Kenhető, krémszerű</a:t>
            </a:r>
            <a:r>
              <a:rPr lang="hu-HU" dirty="0"/>
              <a:t>, ízük enyhe.  </a:t>
            </a:r>
            <a:r>
              <a:rPr lang="hu-HU" dirty="0">
                <a:solidFill>
                  <a:srgbClr val="FF0000"/>
                </a:solidFill>
              </a:rPr>
              <a:t>Francia eredetűek</a:t>
            </a:r>
            <a:r>
              <a:rPr lang="hu-HU" dirty="0"/>
              <a:t>,  (pl. </a:t>
            </a:r>
            <a:r>
              <a:rPr lang="hu-HU" dirty="0" err="1"/>
              <a:t>Gervais</a:t>
            </a:r>
            <a:r>
              <a:rPr lang="hu-HU" dirty="0"/>
              <a:t>).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Rúzsbevonattal érő sajtok: </a:t>
            </a:r>
            <a:r>
              <a:rPr lang="hu-HU" dirty="0">
                <a:solidFill>
                  <a:srgbClr val="FF0000"/>
                </a:solidFill>
              </a:rPr>
              <a:t>felületükön sárgásbarna bevonat képződik a rúzsbak­tériumok hatására. Pálpusztai sajt, a teasajt és a különböző csemegesaj­tok</a:t>
            </a:r>
            <a:r>
              <a:rPr lang="hu-HU" dirty="0"/>
              <a:t>: pl. Moson megyei csemege (</a:t>
            </a:r>
            <a:r>
              <a:rPr lang="hu-HU" dirty="0" err="1"/>
              <a:t>ilmici</a:t>
            </a:r>
            <a:r>
              <a:rPr lang="hu-HU" dirty="0"/>
              <a:t>), Göcseji csemege. </a:t>
            </a:r>
            <a:r>
              <a:rPr lang="hu-HU" dirty="0" err="1">
                <a:solidFill>
                  <a:srgbClr val="FF0000"/>
                </a:solidFill>
              </a:rPr>
              <a:t>Illatuk</a:t>
            </a:r>
            <a:r>
              <a:rPr lang="hu-HU" dirty="0">
                <a:solidFill>
                  <a:srgbClr val="FF0000"/>
                </a:solidFill>
              </a:rPr>
              <a:t> és ízük jellegzetes és intenzív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34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árványsajt">
            <a:extLst>
              <a:ext uri="{FF2B5EF4-FFF2-40B4-BE49-F238E27FC236}">
                <a16:creationId xmlns:a16="http://schemas.microsoft.com/office/drawing/2014/main" id="{03F88BB8-F93A-458E-A4EB-F3BB451D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952934" cy="39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7A2CD68-81FE-4182-ADDF-B49A0DEAF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303810" cy="330381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9291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605577"/>
            <a:ext cx="9145016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 Nemespenésszel érő sajtok: </a:t>
            </a:r>
            <a:endParaRPr lang="hu-HU" dirty="0"/>
          </a:p>
          <a:p>
            <a:pPr lvl="0" fontAlgn="base"/>
            <a:r>
              <a:rPr lang="hu-HU" b="1" i="1" dirty="0"/>
              <a:t>Fehér penésszel érők</a:t>
            </a:r>
            <a:r>
              <a:rPr lang="hu-HU" i="1" dirty="0"/>
              <a:t>: </a:t>
            </a:r>
            <a:r>
              <a:rPr lang="hu-HU" dirty="0">
                <a:solidFill>
                  <a:srgbClr val="FF0000"/>
                </a:solidFill>
              </a:rPr>
              <a:t>a lágy sajtok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Felületükön penészbevonat képződik, amely B-vitaminban gazdag</a:t>
            </a:r>
            <a:r>
              <a:rPr lang="hu-HU" dirty="0"/>
              <a:t>. Az éréskor a </a:t>
            </a:r>
            <a:r>
              <a:rPr lang="hu-HU" dirty="0">
                <a:solidFill>
                  <a:srgbClr val="FF0000"/>
                </a:solidFill>
              </a:rPr>
              <a:t>sajt belseje lágyul. </a:t>
            </a:r>
            <a:r>
              <a:rPr lang="hu-HU" dirty="0"/>
              <a:t>Pl. </a:t>
            </a:r>
            <a:r>
              <a:rPr lang="hu-HU" dirty="0">
                <a:solidFill>
                  <a:srgbClr val="FF0000"/>
                </a:solidFill>
              </a:rPr>
              <a:t>camembert sajt</a:t>
            </a:r>
            <a:r>
              <a:rPr lang="hu-HU" dirty="0"/>
              <a:t>, amely francia eredetű, </a:t>
            </a:r>
            <a:r>
              <a:rPr lang="hu-HU" dirty="0">
                <a:solidFill>
                  <a:srgbClr val="FF0000"/>
                </a:solidFill>
              </a:rPr>
              <a:t>Tihany</a:t>
            </a:r>
            <a:r>
              <a:rPr lang="hu-HU" dirty="0"/>
              <a:t> camembert és a </a:t>
            </a:r>
            <a:r>
              <a:rPr lang="hu-HU" dirty="0">
                <a:solidFill>
                  <a:srgbClr val="FF0000"/>
                </a:solidFill>
              </a:rPr>
              <a:t>Séd </a:t>
            </a:r>
            <a:r>
              <a:rPr lang="hu-HU" dirty="0" err="1">
                <a:solidFill>
                  <a:srgbClr val="FF0000"/>
                </a:solidFill>
              </a:rPr>
              <a:t>brie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is.</a:t>
            </a:r>
          </a:p>
          <a:p>
            <a:pPr lvl="0" fontAlgn="base"/>
            <a:endParaRPr lang="hu-HU" dirty="0"/>
          </a:p>
          <a:p>
            <a:pPr lvl="0" fontAlgn="base"/>
            <a:r>
              <a:rPr lang="hu-HU" dirty="0"/>
              <a:t> </a:t>
            </a:r>
          </a:p>
          <a:p>
            <a:pPr lvl="0" fontAlgn="base"/>
            <a:endParaRPr lang="hu-HU" dirty="0"/>
          </a:p>
          <a:p>
            <a:pPr lvl="0" fontAlgn="base"/>
            <a:endParaRPr lang="hu-HU" dirty="0"/>
          </a:p>
          <a:p>
            <a:pPr lvl="0" fontAlgn="base"/>
            <a:endParaRPr lang="hu-HU" dirty="0"/>
          </a:p>
          <a:p>
            <a:pPr lvl="0" fontAlgn="base"/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penésszel érők</a:t>
            </a:r>
            <a:r>
              <a:rPr lang="hu-HU" i="1" dirty="0"/>
              <a:t>: </a:t>
            </a:r>
            <a:r>
              <a:rPr lang="hu-HU" dirty="0">
                <a:solidFill>
                  <a:srgbClr val="FF0000"/>
                </a:solidFill>
              </a:rPr>
              <a:t>rokfort (roquefort) jellegű sajtok</a:t>
            </a:r>
            <a:r>
              <a:rPr lang="hu-HU" dirty="0"/>
              <a:t>, francia</a:t>
            </a:r>
          </a:p>
          <a:p>
            <a:pPr marL="0" lvl="0" indent="0" fontAlgn="base">
              <a:buNone/>
            </a:pPr>
            <a:r>
              <a:rPr lang="hu-HU" dirty="0"/>
              <a:t>eredetű­, nevüket Roquefort városáról kapták. Eredetileg </a:t>
            </a:r>
            <a:r>
              <a:rPr lang="hu-HU" dirty="0">
                <a:solidFill>
                  <a:srgbClr val="FF0000"/>
                </a:solidFill>
              </a:rPr>
              <a:t>juhtejből</a:t>
            </a:r>
            <a:r>
              <a:rPr lang="hu-HU" dirty="0"/>
              <a:t> készültek. Magyar változata </a:t>
            </a:r>
            <a:r>
              <a:rPr lang="hu-HU" dirty="0">
                <a:solidFill>
                  <a:srgbClr val="FF0000"/>
                </a:solidFill>
              </a:rPr>
              <a:t>márványsajt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Za­matát a nemespenésztől kapja</a:t>
            </a:r>
            <a:r>
              <a:rPr lang="hu-HU" dirty="0"/>
              <a:t>. 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Állománya morzsolódó, törékeny, nemespenésszel átszőtt. Általában vajjal keverve fogyasztják. Erőteljes illata miatt elkülönítve kell tárolni. </a:t>
            </a:r>
            <a:endParaRPr lang="hu-H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2" y="1316697"/>
            <a:ext cx="8435280" cy="5251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Egyéb lágy sajtok: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dirty="0">
                <a:solidFill>
                  <a:srgbClr val="FF0000"/>
                </a:solidFill>
              </a:rPr>
              <a:t>mozzarella olasz lágy </a:t>
            </a:r>
            <a:r>
              <a:rPr lang="hu-HU" dirty="0"/>
              <a:t>sajt, eredetileg </a:t>
            </a:r>
            <a:r>
              <a:rPr lang="hu-HU" dirty="0">
                <a:solidFill>
                  <a:srgbClr val="FF0000"/>
                </a:solidFill>
              </a:rPr>
              <a:t>bivalytejből</a:t>
            </a:r>
            <a:r>
              <a:rPr lang="hu-HU" dirty="0"/>
              <a:t> ké­szítettek, ma tehéntejből állítják elő.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Enyhe, krémes ízű, </a:t>
            </a:r>
            <a:r>
              <a:rPr lang="hu-HU" dirty="0">
                <a:solidFill>
                  <a:srgbClr val="FF0000"/>
                </a:solidFill>
              </a:rPr>
              <a:t>ételek ízesítésére használják</a:t>
            </a:r>
            <a:r>
              <a:rPr lang="hu-HU" dirty="0"/>
              <a:t>.</a:t>
            </a:r>
          </a:p>
          <a:p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Hazánkban kapható lágy sajtok még pl. az Anikó, a </a:t>
            </a:r>
            <a:r>
              <a:rPr lang="hu-HU" dirty="0" err="1">
                <a:solidFill>
                  <a:schemeClr val="accent3">
                    <a:lumMod val="75000"/>
                  </a:schemeClr>
                </a:solidFill>
              </a:rPr>
              <a:t>Pelso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, a Vadász és a Garda sajt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054FE53-61D4-4187-960B-01A596F3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107884" cy="17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9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61F6B91-A5BD-45EC-8CBA-2B0183DC0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57" y="2547672"/>
            <a:ext cx="2507143" cy="250714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i="1" dirty="0"/>
              <a:t>Félkemény sajtok</a:t>
            </a:r>
            <a:endParaRPr lang="hu-HU" b="1" dirty="0"/>
          </a:p>
          <a:p>
            <a:r>
              <a:rPr lang="hu-HU" dirty="0">
                <a:highlight>
                  <a:srgbClr val="FFFF00"/>
                </a:highlight>
              </a:rPr>
              <a:t>A </a:t>
            </a:r>
            <a:r>
              <a:rPr lang="hu-HU" b="1" dirty="0">
                <a:highlight>
                  <a:srgbClr val="FFFF00"/>
                </a:highlight>
              </a:rPr>
              <a:t>félkemény sajtok </a:t>
            </a:r>
            <a:r>
              <a:rPr lang="hu-HU" dirty="0">
                <a:highlight>
                  <a:srgbClr val="FFFF00"/>
                </a:highlight>
              </a:rPr>
              <a:t>késsel jól vághatók, egész tömegükben érnek. </a:t>
            </a:r>
            <a:br>
              <a:rPr lang="hu-HU" dirty="0">
                <a:highlight>
                  <a:srgbClr val="FFFF00"/>
                </a:highlight>
              </a:rPr>
            </a:br>
            <a:r>
              <a:rPr lang="hu-HU" dirty="0">
                <a:highlight>
                  <a:srgbClr val="FFFF00"/>
                </a:highlight>
              </a:rPr>
              <a:t>Érési idejük 3-12 hét. Nagyon sok fajtájuk ismert.</a:t>
            </a:r>
          </a:p>
          <a:p>
            <a:r>
              <a:rPr lang="hu-HU" dirty="0"/>
              <a:t>Hazánkban a </a:t>
            </a:r>
            <a:r>
              <a:rPr lang="hu-HU" dirty="0">
                <a:solidFill>
                  <a:srgbClr val="FF0000"/>
                </a:solidFill>
              </a:rPr>
              <a:t>legnagyobb mennyiségben</a:t>
            </a:r>
            <a:r>
              <a:rPr lang="hu-HU" dirty="0"/>
              <a:t> fogyasztott sajtféleségek.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sz="3600" b="1" i="1" dirty="0"/>
              <a:t>Legismertebb fajtái:</a:t>
            </a:r>
          </a:p>
          <a:p>
            <a:pPr marL="0" indent="0">
              <a:buNone/>
            </a:pPr>
            <a:endParaRPr lang="hu-HU" dirty="0"/>
          </a:p>
          <a:p>
            <a:pPr lvl="0" fontAlgn="base"/>
            <a:r>
              <a:rPr lang="hu-HU" i="1" dirty="0"/>
              <a:t>Trappista sajt: </a:t>
            </a:r>
            <a:r>
              <a:rPr lang="hu-HU" dirty="0">
                <a:solidFill>
                  <a:srgbClr val="FF0000"/>
                </a:solidFill>
              </a:rPr>
              <a:t>Franciaországból</a:t>
            </a:r>
            <a:r>
              <a:rPr lang="hu-HU" dirty="0"/>
              <a:t> származik, nevét a </a:t>
            </a:r>
            <a:r>
              <a:rPr lang="hu-HU" dirty="0">
                <a:solidFill>
                  <a:srgbClr val="FF0000"/>
                </a:solidFill>
              </a:rPr>
              <a:t>trappista szerzete­sekről</a:t>
            </a:r>
            <a:r>
              <a:rPr lang="hu-HU" dirty="0"/>
              <a:t> kapta. Nálunk a </a:t>
            </a:r>
            <a:r>
              <a:rPr lang="hu-HU" dirty="0">
                <a:solidFill>
                  <a:srgbClr val="FF0000"/>
                </a:solidFill>
              </a:rPr>
              <a:t>legkedveltebb sajt. </a:t>
            </a:r>
            <a:r>
              <a:rPr lang="hu-HU" dirty="0"/>
              <a:t>Tésztája sárga, vá­gásfelületén </a:t>
            </a:r>
            <a:r>
              <a:rPr lang="hu-HU" dirty="0">
                <a:solidFill>
                  <a:srgbClr val="FF0000"/>
                </a:solidFill>
              </a:rPr>
              <a:t>borsó nagyságú erjedési lyukak </a:t>
            </a:r>
            <a:r>
              <a:rPr lang="hu-HU" dirty="0"/>
              <a:t>találhatók. </a:t>
            </a:r>
          </a:p>
          <a:p>
            <a:pPr lvl="0" fontAlgn="base"/>
            <a:r>
              <a:rPr lang="hu-HU" dirty="0"/>
              <a:t>  Trappista jellegű sajtok: </a:t>
            </a:r>
            <a:r>
              <a:rPr lang="hu-HU" dirty="0">
                <a:solidFill>
                  <a:srgbClr val="FF0000"/>
                </a:solidFill>
              </a:rPr>
              <a:t>a </a:t>
            </a:r>
            <a:r>
              <a:rPr lang="hu-HU" dirty="0" err="1">
                <a:solidFill>
                  <a:srgbClr val="FF0000"/>
                </a:solidFill>
              </a:rPr>
              <a:t>Tenkes</a:t>
            </a:r>
            <a:r>
              <a:rPr lang="hu-HU" dirty="0">
                <a:solidFill>
                  <a:srgbClr val="FF0000"/>
                </a:solidFill>
              </a:rPr>
              <a:t> és a Balaton sajt.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854D298-A14C-41AD-AA70-466D2CC7A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12% szárazanyagtartalom </a:t>
            </a:r>
          </a:p>
          <a:p>
            <a:pPr algn="just"/>
            <a:r>
              <a:rPr lang="hu-HU" sz="2800" dirty="0"/>
              <a:t>–</a:t>
            </a:r>
            <a:r>
              <a:rPr lang="hu-HU" sz="2800" dirty="0">
                <a:solidFill>
                  <a:srgbClr val="FF0000"/>
                </a:solidFill>
              </a:rPr>
              <a:t>Tejcukor(laktóz): </a:t>
            </a:r>
            <a:r>
              <a:rPr lang="hu-HU" sz="2800" dirty="0" err="1"/>
              <a:t>diszacharid</a:t>
            </a:r>
            <a:r>
              <a:rPr lang="hu-HU" sz="2800" dirty="0"/>
              <a:t>(</a:t>
            </a:r>
            <a:r>
              <a:rPr lang="hu-HU" sz="2800" dirty="0" err="1"/>
              <a:t>galaktóz+glükóz</a:t>
            </a:r>
            <a:r>
              <a:rPr lang="hu-HU" sz="2800" dirty="0"/>
              <a:t>), az édeskés ízt biztosítja, ---------&gt;tejsav</a:t>
            </a:r>
          </a:p>
          <a:p>
            <a:pPr algn="just"/>
            <a:r>
              <a:rPr lang="hu-HU" sz="2800" dirty="0"/>
              <a:t>– </a:t>
            </a:r>
            <a:r>
              <a:rPr lang="hu-HU" sz="2800" dirty="0">
                <a:solidFill>
                  <a:srgbClr val="FF0000"/>
                </a:solidFill>
              </a:rPr>
              <a:t>Fehérje (</a:t>
            </a:r>
            <a:r>
              <a:rPr lang="hu-HU" sz="2800" dirty="0" err="1">
                <a:solidFill>
                  <a:srgbClr val="FF0000"/>
                </a:solidFill>
              </a:rPr>
              <a:t>kazein,albumin,globulin</a:t>
            </a:r>
            <a:r>
              <a:rPr lang="hu-HU" sz="2800" dirty="0"/>
              <a:t>): </a:t>
            </a:r>
            <a:r>
              <a:rPr lang="hu-HU" sz="2800" dirty="0">
                <a:solidFill>
                  <a:srgbClr val="FF0000"/>
                </a:solidFill>
              </a:rPr>
              <a:t>teljes értékű fehérje</a:t>
            </a:r>
            <a:r>
              <a:rPr lang="hu-HU" sz="2800" dirty="0"/>
              <a:t>, esszenciális aminosavakból épül fel, </a:t>
            </a:r>
          </a:p>
          <a:p>
            <a:pPr algn="just"/>
            <a:r>
              <a:rPr lang="hu-HU" sz="2800" dirty="0"/>
              <a:t>   </a:t>
            </a:r>
            <a:r>
              <a:rPr lang="hu-HU" sz="2800" dirty="0">
                <a:solidFill>
                  <a:srgbClr val="FF0000"/>
                </a:solidFill>
              </a:rPr>
              <a:t>Tejsavanyodás</a:t>
            </a:r>
            <a:r>
              <a:rPr lang="hu-HU" sz="2800" dirty="0"/>
              <a:t>-&gt; a tejsav hatására a fehérje kicsapódik</a:t>
            </a:r>
          </a:p>
          <a:p>
            <a:pPr algn="just"/>
            <a:r>
              <a:rPr lang="hu-HU" sz="2800" dirty="0"/>
              <a:t>– </a:t>
            </a:r>
            <a:r>
              <a:rPr lang="hu-HU" sz="2800" dirty="0">
                <a:solidFill>
                  <a:srgbClr val="FF0000"/>
                </a:solidFill>
              </a:rPr>
              <a:t>Tejzsír</a:t>
            </a:r>
            <a:r>
              <a:rPr lang="hu-HU" sz="2800" dirty="0"/>
              <a:t>: az állat takarmányozása befolyásolja, </a:t>
            </a:r>
            <a:r>
              <a:rPr lang="hu-HU" sz="2800" dirty="0">
                <a:solidFill>
                  <a:srgbClr val="FF0000"/>
                </a:solidFill>
              </a:rPr>
              <a:t>könnyen emészthető</a:t>
            </a:r>
          </a:p>
          <a:p>
            <a:pPr algn="just"/>
            <a:r>
              <a:rPr lang="hu-HU" sz="2800" dirty="0"/>
              <a:t>– </a:t>
            </a:r>
            <a:r>
              <a:rPr lang="hu-HU" sz="2800" dirty="0">
                <a:solidFill>
                  <a:srgbClr val="FF0000"/>
                </a:solidFill>
              </a:rPr>
              <a:t>Vitaminok </a:t>
            </a:r>
            <a:r>
              <a:rPr lang="hu-HU" sz="2800" dirty="0"/>
              <a:t>: A,D,E,K, B</a:t>
            </a:r>
            <a:r>
              <a:rPr lang="hu-HU" sz="2800" baseline="-25000" dirty="0"/>
              <a:t>1</a:t>
            </a:r>
            <a:r>
              <a:rPr lang="hu-HU" sz="2800" dirty="0"/>
              <a:t> B</a:t>
            </a:r>
            <a:r>
              <a:rPr lang="hu-HU" sz="2800" baseline="-25000" dirty="0"/>
              <a:t>2</a:t>
            </a:r>
            <a:r>
              <a:rPr lang="hu-HU" sz="2800" dirty="0"/>
              <a:t> B</a:t>
            </a:r>
            <a:r>
              <a:rPr lang="hu-HU" sz="2800" baseline="-25000" dirty="0"/>
              <a:t>3</a:t>
            </a:r>
            <a:r>
              <a:rPr lang="hu-HU" sz="2800" dirty="0"/>
              <a:t> B</a:t>
            </a:r>
            <a:r>
              <a:rPr lang="hu-HU" sz="2800" baseline="-25000" dirty="0"/>
              <a:t>6</a:t>
            </a:r>
            <a:r>
              <a:rPr lang="hu-HU" sz="2800" dirty="0"/>
              <a:t> B</a:t>
            </a:r>
            <a:r>
              <a:rPr lang="hu-HU" sz="2800" baseline="-25000" dirty="0"/>
              <a:t>12,</a:t>
            </a:r>
            <a:r>
              <a:rPr lang="hu-HU" sz="2800" dirty="0"/>
              <a:t>C</a:t>
            </a:r>
          </a:p>
          <a:p>
            <a:pPr algn="just"/>
            <a:r>
              <a:rPr lang="hu-HU" sz="2800" dirty="0"/>
              <a:t>– </a:t>
            </a:r>
            <a:r>
              <a:rPr lang="hu-HU" sz="2800" dirty="0">
                <a:solidFill>
                  <a:srgbClr val="FF0000"/>
                </a:solidFill>
              </a:rPr>
              <a:t>Enzimek </a:t>
            </a:r>
          </a:p>
          <a:p>
            <a:pPr marL="0" indent="0">
              <a:buNone/>
            </a:pPr>
            <a:endParaRPr lang="hu-HU" sz="2800" dirty="0">
              <a:ea typeface="Calibri"/>
              <a:cs typeface="Times New Roman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D8F54AE-E1A3-436D-9A1C-CD5F870F36A0}"/>
              </a:ext>
            </a:extLst>
          </p:cNvPr>
          <p:cNvSpPr txBox="1"/>
          <p:nvPr/>
        </p:nvSpPr>
        <p:spPr>
          <a:xfrm>
            <a:off x="3792312" y="1975528"/>
            <a:ext cx="1331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baktérium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ECAD936-39F9-4F2A-BD32-E79AAA33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</a:p>
        </p:txBody>
      </p:sp>
    </p:spTree>
    <p:extLst>
      <p:ext uri="{BB962C8B-B14F-4D97-AF65-F5344CB8AC3E}">
        <p14:creationId xmlns:p14="http://schemas.microsoft.com/office/powerpoint/2010/main" val="17258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üstölt sajt">
            <a:extLst>
              <a:ext uri="{FF2B5EF4-FFF2-40B4-BE49-F238E27FC236}">
                <a16:creationId xmlns:a16="http://schemas.microsoft.com/office/drawing/2014/main" id="{93BB3348-0690-4553-B4F9-07DD71D7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19721"/>
            <a:ext cx="2135535" cy="15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5B9DE72-2705-4B8C-B8AC-CBEB2A14C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130" y="2636912"/>
            <a:ext cx="2864226" cy="2527467"/>
          </a:xfrm>
          <a:prstGeom prst="rect">
            <a:avLst/>
          </a:prstGeom>
        </p:spPr>
      </p:pic>
      <p:pic>
        <p:nvPicPr>
          <p:cNvPr id="1028" name="Picture 4" descr="Image result for edami sajt">
            <a:extLst>
              <a:ext uri="{FF2B5EF4-FFF2-40B4-BE49-F238E27FC236}">
                <a16:creationId xmlns:a16="http://schemas.microsoft.com/office/drawing/2014/main" id="{AB48195C-30F6-47C6-B822-8D9CD6EB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3325" y="572294"/>
            <a:ext cx="16573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084"/>
            <a:ext cx="9005156" cy="6278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pPr lvl="0" fontAlgn="base"/>
            <a:r>
              <a:rPr lang="hu-HU" sz="2800" i="1" dirty="0" err="1"/>
              <a:t>Edami</a:t>
            </a:r>
            <a:r>
              <a:rPr lang="hu-HU" sz="2800" i="1" dirty="0"/>
              <a:t> sajt: </a:t>
            </a:r>
            <a:r>
              <a:rPr lang="hu-HU" sz="2800" dirty="0">
                <a:solidFill>
                  <a:srgbClr val="FF0000"/>
                </a:solidFill>
              </a:rPr>
              <a:t>Hollandiából </a:t>
            </a:r>
            <a:r>
              <a:rPr lang="hu-HU" sz="2800" dirty="0"/>
              <a:t>származik, </a:t>
            </a:r>
            <a:r>
              <a:rPr lang="hu-HU" sz="2800" dirty="0" err="1"/>
              <a:t>Edam</a:t>
            </a:r>
            <a:r>
              <a:rPr lang="hu-HU" sz="2800" dirty="0"/>
              <a:t> városáról kapta a nevét. </a:t>
            </a:r>
            <a:r>
              <a:rPr lang="hu-HU" sz="2800" dirty="0">
                <a:solidFill>
                  <a:srgbClr val="FF0000"/>
                </a:solidFill>
              </a:rPr>
              <a:t>Erjedési lyu­kas sajt</a:t>
            </a:r>
            <a:r>
              <a:rPr lang="hu-HU" sz="2800" dirty="0"/>
              <a:t>. Íze és illata enyhébb, mint a trappistáé.</a:t>
            </a:r>
          </a:p>
          <a:p>
            <a:pPr lvl="0" fontAlgn="base"/>
            <a:endParaRPr lang="hu-HU" sz="2800" dirty="0"/>
          </a:p>
          <a:p>
            <a:pPr lvl="0" fontAlgn="base"/>
            <a:endParaRPr lang="hu-HU" sz="2800" dirty="0"/>
          </a:p>
          <a:p>
            <a:pPr lvl="0" fontAlgn="base"/>
            <a:endParaRPr lang="hu-HU" sz="900" dirty="0"/>
          </a:p>
          <a:p>
            <a:pPr lvl="0" fontAlgn="base"/>
            <a:r>
              <a:rPr lang="hu-HU" sz="2800" i="1" dirty="0"/>
              <a:t>Óvári sajt: </a:t>
            </a:r>
            <a:r>
              <a:rPr lang="hu-HU" sz="2800" dirty="0">
                <a:solidFill>
                  <a:srgbClr val="FF0000"/>
                </a:solidFill>
              </a:rPr>
              <a:t>eredeti magyar</a:t>
            </a:r>
            <a:r>
              <a:rPr lang="hu-HU" sz="2800" dirty="0"/>
              <a:t>, nevét </a:t>
            </a:r>
            <a:r>
              <a:rPr lang="hu-HU" sz="2800" dirty="0">
                <a:solidFill>
                  <a:srgbClr val="FF0000"/>
                </a:solidFill>
              </a:rPr>
              <a:t>Mosonmagyaróvárról</a:t>
            </a:r>
            <a:r>
              <a:rPr lang="hu-HU" sz="2800" dirty="0"/>
              <a:t> kap­ta. </a:t>
            </a:r>
            <a:r>
              <a:rPr lang="hu-HU" sz="2800" dirty="0">
                <a:solidFill>
                  <a:srgbClr val="FF0000"/>
                </a:solidFill>
              </a:rPr>
              <a:t>Röglyukas sajt</a:t>
            </a:r>
            <a:r>
              <a:rPr lang="hu-HU" sz="2800" dirty="0"/>
              <a:t>, zsírtartalma ala­csony, íze jellegzetesen zamatos, </a:t>
            </a:r>
            <a:r>
              <a:rPr lang="hu-HU" sz="2800" dirty="0">
                <a:solidFill>
                  <a:srgbClr val="FF0000"/>
                </a:solidFill>
              </a:rPr>
              <a:t>enyhén sós és savanykás</a:t>
            </a:r>
            <a:r>
              <a:rPr lang="hu-HU" sz="2800" dirty="0"/>
              <a:t>.</a:t>
            </a:r>
          </a:p>
          <a:p>
            <a:pPr lvl="0" fontAlgn="base"/>
            <a:endParaRPr lang="hu-HU" sz="2800" dirty="0"/>
          </a:p>
          <a:p>
            <a:pPr lvl="0" fontAlgn="base"/>
            <a:r>
              <a:rPr lang="hu-HU" sz="2800" i="1" dirty="0"/>
              <a:t>Füstölt sajtok: </a:t>
            </a:r>
            <a:r>
              <a:rPr lang="hu-HU" sz="2800" dirty="0"/>
              <a:t>sós, enyhén savanykás, füstölt ízűek. </a:t>
            </a:r>
            <a:r>
              <a:rPr lang="hu-HU" sz="2800" dirty="0">
                <a:solidFill>
                  <a:srgbClr val="FF0000"/>
                </a:solidFill>
              </a:rPr>
              <a:t>Ilyenek a parenyica, a füstölt sonkasajt, de a trappista sajtot is készítik füstölt változatban</a:t>
            </a:r>
            <a:r>
              <a:rPr lang="hu-HU" sz="2800" dirty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432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Image result for ementáli sajt">
            <a:extLst>
              <a:ext uri="{FF2B5EF4-FFF2-40B4-BE49-F238E27FC236}">
                <a16:creationId xmlns:a16="http://schemas.microsoft.com/office/drawing/2014/main" id="{064A2D6C-5A98-4D43-851E-F353EDED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41" y="40821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ementáli sajt">
            <a:extLst>
              <a:ext uri="{FF2B5EF4-FFF2-40B4-BE49-F238E27FC236}">
                <a16:creationId xmlns:a16="http://schemas.microsoft.com/office/drawing/2014/main" id="{C70C410D-2764-48AC-AA05-BB8BCD4E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3266"/>
            <a:ext cx="2153065" cy="15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őarmezán">
            <a:extLst>
              <a:ext uri="{FF2B5EF4-FFF2-40B4-BE49-F238E27FC236}">
                <a16:creationId xmlns:a16="http://schemas.microsoft.com/office/drawing/2014/main" id="{84C5A694-0D2C-45D4-AD3D-F03902A5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32277"/>
            <a:ext cx="1948061" cy="13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44" y="116632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1363"/>
            <a:ext cx="91440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i="1" dirty="0"/>
              <a:t>Kemény sajtok</a:t>
            </a:r>
            <a:endParaRPr lang="hu-HU" sz="2400" b="1" dirty="0"/>
          </a:p>
          <a:p>
            <a:r>
              <a:rPr lang="hu-HU" sz="2400" dirty="0">
                <a:highlight>
                  <a:srgbClr val="FFFF00"/>
                </a:highlight>
              </a:rPr>
              <a:t>A </a:t>
            </a:r>
            <a:r>
              <a:rPr lang="hu-HU" sz="2400" b="1" dirty="0">
                <a:highlight>
                  <a:srgbClr val="FFFF00"/>
                </a:highlight>
              </a:rPr>
              <a:t>kemény sajtok </a:t>
            </a:r>
            <a:r>
              <a:rPr lang="hu-HU" sz="2400" dirty="0">
                <a:highlight>
                  <a:srgbClr val="FFFF00"/>
                </a:highlight>
              </a:rPr>
              <a:t>alacsony víztartalmúak, belülről kifelé érnek, érési idejük 2-12 hónap. Állományuk kemény, késsel vágható, vagy csak reszelhető</a:t>
            </a:r>
            <a:r>
              <a:rPr lang="hu-HU" sz="2400" dirty="0"/>
              <a:t>.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2400" b="1" i="1" dirty="0"/>
              <a:t>Legjellemzőbb fajtái:</a:t>
            </a:r>
            <a:endParaRPr lang="hu-HU" sz="2400" b="1" dirty="0"/>
          </a:p>
          <a:p>
            <a:pPr lvl="0" fontAlgn="base"/>
            <a:r>
              <a:rPr lang="hu-HU" sz="2400" b="1" i="1" dirty="0"/>
              <a:t>Parmezán sajt</a:t>
            </a:r>
            <a:r>
              <a:rPr lang="hu-HU" sz="2400" i="1" dirty="0"/>
              <a:t>: </a:t>
            </a:r>
            <a:r>
              <a:rPr lang="hu-HU" sz="2400" dirty="0"/>
              <a:t>a legkisebb víztartalmú kemény sajt,  csak törhető és reszelhető. </a:t>
            </a:r>
            <a:r>
              <a:rPr lang="hu-HU" sz="2400" dirty="0">
                <a:solidFill>
                  <a:srgbClr val="FF0000"/>
                </a:solidFill>
              </a:rPr>
              <a:t>Hazája Olaszország és Svájc. </a:t>
            </a:r>
            <a:r>
              <a:rPr lang="hu-HU" sz="2400" dirty="0"/>
              <a:t>Zamatos, kissé csípős, </a:t>
            </a:r>
            <a:r>
              <a:rPr lang="hu-HU" sz="2400" dirty="0">
                <a:solidFill>
                  <a:srgbClr val="FF0000"/>
                </a:solidFill>
              </a:rPr>
              <a:t>zárt tésztájú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FF0000"/>
                </a:solidFill>
              </a:rPr>
              <a:t>1-3 évig érlelt sajt</a:t>
            </a:r>
            <a:r>
              <a:rPr lang="hu-HU" sz="2400" dirty="0"/>
              <a:t>.  </a:t>
            </a:r>
            <a:r>
              <a:rPr lang="hu-HU" sz="2400" dirty="0">
                <a:solidFill>
                  <a:srgbClr val="FF0000"/>
                </a:solidFill>
              </a:rPr>
              <a:t> Reszelve, ízesítésre használják levesekbe, tésztákhoz</a:t>
            </a:r>
            <a:r>
              <a:rPr lang="hu-HU" sz="2400" dirty="0"/>
              <a:t>, mártásokhoz.</a:t>
            </a:r>
          </a:p>
          <a:p>
            <a:pPr lvl="0" fontAlgn="base"/>
            <a:endParaRPr lang="hu-HU" sz="2400" dirty="0"/>
          </a:p>
          <a:p>
            <a:pPr lvl="0" fontAlgn="base"/>
            <a:endParaRPr lang="hu-HU" sz="3600" dirty="0"/>
          </a:p>
          <a:p>
            <a:pPr lvl="0" fontAlgn="base"/>
            <a:r>
              <a:rPr lang="hu-HU" sz="2400" b="1" i="1" dirty="0"/>
              <a:t>Ementáli sajt</a:t>
            </a:r>
            <a:r>
              <a:rPr lang="hu-HU" sz="2400" i="1" dirty="0"/>
              <a:t>: </a:t>
            </a:r>
            <a:r>
              <a:rPr lang="hu-HU" sz="2400" dirty="0">
                <a:solidFill>
                  <a:srgbClr val="FF0000"/>
                </a:solidFill>
              </a:rPr>
              <a:t>Svájcból származik</a:t>
            </a:r>
            <a:r>
              <a:rPr lang="hu-HU" sz="2400" dirty="0"/>
              <a:t>, az </a:t>
            </a:r>
            <a:r>
              <a:rPr lang="hu-HU" sz="2400" dirty="0" err="1"/>
              <a:t>Emme</a:t>
            </a:r>
            <a:r>
              <a:rPr lang="hu-HU" sz="2400" dirty="0"/>
              <a:t> folyó völgyéből.  Tésztája halványsárga, </a:t>
            </a:r>
            <a:r>
              <a:rPr lang="hu-HU" sz="2400" dirty="0">
                <a:solidFill>
                  <a:srgbClr val="FF0000"/>
                </a:solidFill>
              </a:rPr>
              <a:t>10-30 mm átmérőjű erjedési lyukak </a:t>
            </a:r>
            <a:r>
              <a:rPr lang="hu-HU" sz="2400" dirty="0"/>
              <a:t>láthatók</a:t>
            </a:r>
            <a:r>
              <a:rPr lang="hu-HU" sz="2400" dirty="0">
                <a:solidFill>
                  <a:srgbClr val="FF0000"/>
                </a:solidFill>
              </a:rPr>
              <a:t>. Íze enyhén édeskés, aromás</a:t>
            </a:r>
            <a:r>
              <a:rPr lang="hu-HU" sz="2400" dirty="0"/>
              <a:t>. Hazánkban a </a:t>
            </a:r>
            <a:r>
              <a:rPr lang="hu-HU" sz="2400" dirty="0">
                <a:solidFill>
                  <a:srgbClr val="FF0000"/>
                </a:solidFill>
              </a:rPr>
              <a:t>Pan­nónia sajt. </a:t>
            </a:r>
            <a:r>
              <a:rPr lang="hu-HU" sz="2400" dirty="0">
                <a:solidFill>
                  <a:srgbClr val="7030A0"/>
                </a:solidFill>
              </a:rPr>
              <a:t>9C</a:t>
            </a:r>
          </a:p>
          <a:p>
            <a:endParaRPr lang="hu-HU" dirty="0"/>
          </a:p>
        </p:txBody>
      </p:sp>
      <p:pic>
        <p:nvPicPr>
          <p:cNvPr id="2056" name="Picture 8" descr="Image result for őarmezán">
            <a:extLst>
              <a:ext uri="{FF2B5EF4-FFF2-40B4-BE49-F238E27FC236}">
                <a16:creationId xmlns:a16="http://schemas.microsoft.com/office/drawing/2014/main" id="{DCFF7E9C-E60C-45CC-8E27-BFE5DADD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28514"/>
            <a:ext cx="1872208" cy="12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0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42862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16624"/>
          </a:xfrm>
        </p:spPr>
        <p:txBody>
          <a:bodyPr>
            <a:normAutofit/>
          </a:bodyPr>
          <a:lstStyle/>
          <a:p>
            <a:pPr lvl="0" fontAlgn="base"/>
            <a:r>
              <a:rPr lang="hu-HU" i="1" dirty="0"/>
              <a:t>Hajdu sajt: </a:t>
            </a:r>
            <a:r>
              <a:rPr lang="hu-HU" dirty="0"/>
              <a:t>a gyúrt sajtok csoportjába tartozik. A juhtejből készülő </a:t>
            </a:r>
            <a:r>
              <a:rPr lang="hu-HU" dirty="0" err="1"/>
              <a:t>kas­kaval</a:t>
            </a:r>
            <a:r>
              <a:rPr lang="hu-HU" dirty="0"/>
              <a:t> sajt tehéntejből készített hazai változata. Igen zamatos, viszonylag magas sótartalmú, halványsárga színű. Jó alapanyag rántott sajt készíté­séhez.</a:t>
            </a:r>
          </a:p>
          <a:p>
            <a:r>
              <a:rPr lang="hu-HU" i="1" dirty="0"/>
              <a:t>Feladat	Milyen sajt van a hűtőben? Melyik sajt látható a képen? Egy kis játék;</a:t>
            </a:r>
            <a:endParaRPr lang="hu-HU" dirty="0"/>
          </a:p>
          <a:p>
            <a:r>
              <a:rPr lang="hu-HU" i="1" dirty="0"/>
              <a:t>Mi készül az edényben? Készítsen sajttálat; Mihez használjam? Romlott ez a sajt? Egy kis teszt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7583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i="1" dirty="0"/>
              <a:t>Ömlesztett sajtok</a:t>
            </a:r>
            <a:endParaRPr lang="hu-HU" b="1" dirty="0"/>
          </a:p>
          <a:p>
            <a:pPr marL="0" indent="0">
              <a:buNone/>
            </a:pPr>
            <a:r>
              <a:rPr lang="hu-HU" dirty="0">
                <a:highlight>
                  <a:srgbClr val="FFFF00"/>
                </a:highlight>
              </a:rPr>
              <a:t>Az </a:t>
            </a:r>
            <a:r>
              <a:rPr lang="hu-HU" b="1" dirty="0">
                <a:highlight>
                  <a:srgbClr val="FFFF00"/>
                </a:highlight>
              </a:rPr>
              <a:t>ömlesztett sajtok </a:t>
            </a:r>
            <a:r>
              <a:rPr lang="hu-HU" dirty="0">
                <a:highlight>
                  <a:srgbClr val="FFFF00"/>
                </a:highlight>
              </a:rPr>
              <a:t>egy vagy több természetes sajtból készülnek ömlesz­tősók és általában ízesítőanyagok hozzáadásával.</a:t>
            </a:r>
          </a:p>
          <a:p>
            <a:r>
              <a:rPr lang="hu-HU" dirty="0"/>
              <a:t>Az ömlesztett sajtok gyártása 1911-ben, Svájcban kezdődött, hazánkban 1926 óta ké­szítik.</a:t>
            </a:r>
          </a:p>
          <a:p>
            <a:pPr marL="0" indent="0">
              <a:buNone/>
            </a:pPr>
            <a:r>
              <a:rPr lang="hu-HU" i="1" dirty="0"/>
              <a:t>Gyártási műveletei:</a:t>
            </a:r>
            <a:endParaRPr lang="hu-HU" dirty="0"/>
          </a:p>
          <a:p>
            <a:pPr lvl="0" fontAlgn="base"/>
            <a:r>
              <a:rPr lang="hu-HU" i="1" dirty="0"/>
              <a:t>a </a:t>
            </a:r>
            <a:r>
              <a:rPr lang="hu-HU" dirty="0"/>
              <a:t>természetes sajt aprítása,</a:t>
            </a:r>
          </a:p>
          <a:p>
            <a:pPr lvl="0" fontAlgn="base"/>
            <a:r>
              <a:rPr lang="hu-HU" dirty="0"/>
              <a:t>megolvasztás ömlesztősó segítségével,</a:t>
            </a:r>
          </a:p>
          <a:p>
            <a:pPr lvl="0" fontAlgn="base"/>
            <a:r>
              <a:rPr lang="hu-HU" dirty="0"/>
              <a:t>ízesítőanyagok (sonka, fűszerek, zöldségfélék stb.) hozzáadása,</a:t>
            </a:r>
          </a:p>
          <a:p>
            <a:pPr lvl="0" fontAlgn="base"/>
            <a:r>
              <a:rPr lang="hu-HU" dirty="0"/>
              <a:t>hűtés, csomagolás.</a:t>
            </a:r>
          </a:p>
          <a:p>
            <a:r>
              <a:rPr lang="hu-HU" dirty="0"/>
              <a:t>Állományuk változó, a víztartalom és a technológia határozza meg. Kenhető és vág­ható állományúak. A feldolgozás során megnő a vízben oldható fehérjék mennyisége. A felhasznált natúr sajtok és az ízesítőanyagok sokfélesége miatt </a:t>
            </a:r>
            <a:r>
              <a:rPr lang="hu-HU" dirty="0" err="1"/>
              <a:t>választékuk</a:t>
            </a:r>
            <a:r>
              <a:rPr lang="hu-HU" dirty="0"/>
              <a:t> nagyon széles. Fogyaszthatósági idejük elég hosszú, amelyet a magas hőmérsékletű hőkezelés tesz lehetővé.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291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Csoportosításuk</a:t>
            </a:r>
            <a:endParaRPr lang="hu-HU" dirty="0"/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ömlesztett tömbsajtok</a:t>
            </a:r>
            <a:r>
              <a:rPr lang="hu-HU" dirty="0"/>
              <a:t>: pl. Hóvirág, Túra, lapka,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vágható és kenhető </a:t>
            </a:r>
            <a:r>
              <a:rPr lang="hu-HU" dirty="0"/>
              <a:t>állományú dobozos ömlesztett sajtok: pl. Mackó, Medve, Csárdás,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ízesített dobozos</a:t>
            </a:r>
            <a:r>
              <a:rPr lang="hu-HU" dirty="0"/>
              <a:t> ömlesztett sajtok: pl. Royal, Mese, Panka,</a:t>
            </a:r>
          </a:p>
          <a:p>
            <a:pPr lvl="0" fontAlgn="base"/>
            <a:r>
              <a:rPr lang="hu-HU" dirty="0">
                <a:solidFill>
                  <a:srgbClr val="FF0000"/>
                </a:solidFill>
              </a:rPr>
              <a:t>egyéb csomagolású </a:t>
            </a:r>
            <a:r>
              <a:rPr lang="hu-HU" dirty="0"/>
              <a:t>ömlesztett sajtok: pl. Boci család, Camping, sajtkré­mek.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75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544616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/>
              <a:t>A sajtok táplálkozástani jelentősége és felhasználása</a:t>
            </a:r>
            <a:endParaRPr lang="hu-HU" dirty="0"/>
          </a:p>
          <a:p>
            <a:r>
              <a:rPr lang="hu-HU" dirty="0"/>
              <a:t>A sajtokban a tej szárazanyag-tartalmának </a:t>
            </a:r>
            <a:r>
              <a:rPr lang="hu-HU" dirty="0">
                <a:solidFill>
                  <a:srgbClr val="FF0000"/>
                </a:solidFill>
              </a:rPr>
              <a:t>nagy része</a:t>
            </a:r>
            <a:r>
              <a:rPr lang="hu-HU" dirty="0"/>
              <a:t> megtalálható. A gyártás során végbemenő fizikai-kémiai folyamatok az alaptápanyagok különböző mértékű lebom­lását eredményezik, ami az ízkialakítás mellett </a:t>
            </a:r>
            <a:r>
              <a:rPr lang="hu-HU" dirty="0">
                <a:solidFill>
                  <a:srgbClr val="FF0000"/>
                </a:solidFill>
              </a:rPr>
              <a:t>az emészthetőséget is javítja. </a:t>
            </a:r>
            <a:r>
              <a:rPr lang="hu-HU" dirty="0"/>
              <a:t>Energia­értéküket elsősorban </a:t>
            </a:r>
            <a:r>
              <a:rPr lang="hu-HU" dirty="0">
                <a:solidFill>
                  <a:srgbClr val="FF0000"/>
                </a:solidFill>
              </a:rPr>
              <a:t>zsírtartalmuk </a:t>
            </a:r>
            <a:r>
              <a:rPr lang="hu-HU" dirty="0"/>
              <a:t>határozza meg. 100 g kemény sajt fedezi a napi kalciumszükségletet, és a foszforszükséglet felét. </a:t>
            </a:r>
          </a:p>
          <a:p>
            <a:r>
              <a:rPr lang="hu-HU" dirty="0"/>
              <a:t>A franciák több száz féle sajtot ismernek. Általában főfogás után, a desszert előtt adják asztalra. </a:t>
            </a:r>
          </a:p>
          <a:p>
            <a:r>
              <a:rPr lang="hu-HU" dirty="0"/>
              <a:t>A görögök elsősorban saláták alkotórészeként használják, de az étke­zések során szeletelt sajtot is tesznek a teríték mellé.</a:t>
            </a:r>
          </a:p>
          <a:p>
            <a:r>
              <a:rPr lang="hu-HU" dirty="0"/>
              <a:t> Olaszországban a sajt a főételek ízesítője. </a:t>
            </a:r>
          </a:p>
          <a:p>
            <a:r>
              <a:rPr lang="hu-HU" dirty="0"/>
              <a:t>Portugáliában általában előételként fogyasztják, </a:t>
            </a:r>
          </a:p>
          <a:p>
            <a:r>
              <a:rPr lang="hu-HU" dirty="0"/>
              <a:t>Észak- és Nyugat-Európá­ban a reggeli és az ebéd egyik alkotója.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518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544616"/>
          </a:xfrm>
        </p:spPr>
        <p:txBody>
          <a:bodyPr>
            <a:normAutofit/>
          </a:bodyPr>
          <a:lstStyle/>
          <a:p>
            <a:r>
              <a:rPr lang="hu-HU" dirty="0"/>
              <a:t>Hazánkban a sajtfogyasztás elég alacsony, de az éttermek étlapján a sajttal készült ételek mindig megtalálhatók. </a:t>
            </a:r>
          </a:p>
          <a:p>
            <a:r>
              <a:rPr lang="hu-HU" dirty="0"/>
              <a:t>Értékes tápanyagai miatt a sajtfogyasztás növelése elő­nyösen befolyásolhatná táplálkozásunkat.</a:t>
            </a:r>
          </a:p>
          <a:p>
            <a:r>
              <a:rPr lang="hu-HU" i="1" dirty="0"/>
              <a:t>A sajtokat hűtőszekrényben és a kiszáradástól védve kell tárolni, ügyelve a fogyaszthatósági határidőre.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1530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544616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/>
              <a:t>Összefoglaló kérdések és feladatok</a:t>
            </a:r>
            <a:endParaRPr lang="hu-HU" dirty="0"/>
          </a:p>
          <a:p>
            <a:pPr lvl="0" fontAlgn="base"/>
            <a:r>
              <a:rPr lang="hu-HU" dirty="0"/>
              <a:t>Értékelje a tejet táplálkozástani szempontból!</a:t>
            </a:r>
          </a:p>
          <a:p>
            <a:pPr lvl="0" fontAlgn="base"/>
            <a:r>
              <a:rPr lang="hu-HU" dirty="0"/>
              <a:t>Véleménye szerint a vendéglátásban hol és mikor alkalmazhatók a tej­készítmények?</a:t>
            </a:r>
          </a:p>
          <a:p>
            <a:pPr lvl="0" fontAlgn="base"/>
            <a:r>
              <a:rPr lang="hu-HU" dirty="0"/>
              <a:t>Mi a különbség a tejszín és a tejföl között? Mire használhatók a ven­déglátásban?</a:t>
            </a:r>
          </a:p>
          <a:p>
            <a:pPr lvl="0" fontAlgn="base"/>
            <a:r>
              <a:rPr lang="hu-HU" dirty="0"/>
              <a:t>Gyűjtsön tehéntúró felhasználásával készülő ételeket!</a:t>
            </a:r>
          </a:p>
          <a:p>
            <a:pPr lvl="0" fontAlgn="base"/>
            <a:r>
              <a:rPr lang="hu-HU" dirty="0"/>
              <a:t>Írja le egy juhtúróval készülő étel receptjét!</a:t>
            </a:r>
          </a:p>
          <a:p>
            <a:pPr lvl="0" fontAlgn="base"/>
            <a:r>
              <a:rPr lang="hu-HU" dirty="0"/>
              <a:t>Értékelje azt az édességet </a:t>
            </a:r>
            <a:r>
              <a:rPr lang="hu-HU" dirty="0" err="1"/>
              <a:t>táplálkozástanilag</a:t>
            </a:r>
            <a:r>
              <a:rPr lang="hu-HU" dirty="0"/>
              <a:t>, amelyik túrót és gyümöl­csöt is tartalmaz!</a:t>
            </a:r>
          </a:p>
          <a:p>
            <a:pPr lvl="0" fontAlgn="base"/>
            <a:r>
              <a:rPr lang="hu-HU" dirty="0"/>
              <a:t>Hogyan csoportosíthatók a sajtok?</a:t>
            </a:r>
          </a:p>
          <a:p>
            <a:pPr lvl="0" fontAlgn="base"/>
            <a:r>
              <a:rPr lang="hu-HU" dirty="0"/>
              <a:t>Jegyezze fel egy nagyobb élelmiszer-áruház sajtválasztékát, és csopor­tosítsa a sajtfajtákat zsírtartalom és állomány alapján!</a:t>
            </a:r>
            <a:br>
              <a:rPr lang="en-US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242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u="sng" dirty="0"/>
              <a:t>A tejfeldolgozás folyamata </a:t>
            </a:r>
          </a:p>
          <a:p>
            <a:pPr marL="0" indent="0">
              <a:buNone/>
            </a:pPr>
            <a:endParaRPr lang="hu-HU" sz="2800" b="1" u="sng" dirty="0"/>
          </a:p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Tisztítás</a:t>
            </a:r>
            <a:r>
              <a:rPr lang="hu-HU" sz="2800" dirty="0"/>
              <a:t> (szűrés v. centrifugálás) </a:t>
            </a:r>
          </a:p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Fölözés</a:t>
            </a:r>
            <a:r>
              <a:rPr lang="hu-HU" sz="2800" dirty="0"/>
              <a:t> (zsírtartalom beállítása) </a:t>
            </a:r>
          </a:p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 err="1">
                <a:solidFill>
                  <a:srgbClr val="FF0000"/>
                </a:solidFill>
              </a:rPr>
              <a:t>Homogénezés</a:t>
            </a:r>
            <a:r>
              <a:rPr lang="hu-HU" sz="2800" dirty="0"/>
              <a:t> (zsírgolyócskák </a:t>
            </a:r>
            <a:r>
              <a:rPr lang="hu-HU" sz="2800" dirty="0" err="1"/>
              <a:t>szétaprózódása</a:t>
            </a:r>
            <a:r>
              <a:rPr lang="hu-HU" sz="2800" dirty="0"/>
              <a:t> a tej szűk nyíláson, nagy nyomással való átpréselésével </a:t>
            </a:r>
          </a:p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Hőkezelés</a:t>
            </a:r>
            <a:r>
              <a:rPr lang="hu-HU" sz="2800" dirty="0"/>
              <a:t> (pasztőrözés, </a:t>
            </a:r>
            <a:r>
              <a:rPr lang="hu-HU" sz="2800" dirty="0" err="1"/>
              <a:t>sterilezés</a:t>
            </a:r>
            <a:r>
              <a:rPr lang="hu-HU" sz="2800" dirty="0"/>
              <a:t>, ESL, UHT) </a:t>
            </a:r>
          </a:p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Hűtés</a:t>
            </a:r>
            <a:r>
              <a:rPr lang="hu-HU" sz="2800" dirty="0"/>
              <a:t> ( +2- +4 °C-ra)</a:t>
            </a:r>
          </a:p>
          <a:p>
            <a:pPr marL="0" indent="0">
              <a:buNone/>
            </a:pPr>
            <a:endParaRPr lang="hu-HU" sz="2800" dirty="0">
              <a:ea typeface="Calibri"/>
              <a:cs typeface="Times New Roman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A939F76-1279-4484-BC16-431CF3A1AEE0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896448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>
                <a:solidFill>
                  <a:srgbClr val="FF0000"/>
                </a:solidFill>
              </a:rPr>
              <a:t>A tej és termékei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b="1" dirty="0"/>
              <a:t>Pasztőrözés, </a:t>
            </a:r>
            <a:r>
              <a:rPr lang="hu-HU" sz="2800" b="1" dirty="0" err="1"/>
              <a:t>sterilezés</a:t>
            </a:r>
            <a:r>
              <a:rPr lang="hu-HU" sz="2800" b="1" dirty="0"/>
              <a:t> </a:t>
            </a:r>
          </a:p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A pasztőrözés 100 °C hőmérséklet alatt</a:t>
            </a:r>
            <a:r>
              <a:rPr lang="hu-HU" sz="2800" dirty="0"/>
              <a:t>, </a:t>
            </a:r>
            <a:r>
              <a:rPr lang="hu-HU" sz="2800" dirty="0">
                <a:solidFill>
                  <a:srgbClr val="FF0000"/>
                </a:solidFill>
              </a:rPr>
              <a:t>1-2 napig áll </a:t>
            </a:r>
            <a:r>
              <a:rPr lang="hu-HU" sz="2800" dirty="0"/>
              <a:t>el 10°C-on, zsírtartalom:  1,5;  2,8;  3,6%</a:t>
            </a:r>
          </a:p>
          <a:p>
            <a:pPr marL="0" indent="0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A </a:t>
            </a:r>
            <a:r>
              <a:rPr lang="hu-HU" sz="2800" dirty="0" err="1">
                <a:solidFill>
                  <a:srgbClr val="FF0000"/>
                </a:solidFill>
              </a:rPr>
              <a:t>sterilezés</a:t>
            </a:r>
            <a:r>
              <a:rPr lang="hu-HU" sz="2800" dirty="0">
                <a:solidFill>
                  <a:srgbClr val="FF0000"/>
                </a:solidFill>
              </a:rPr>
              <a:t> 100 °C fölött történik</a:t>
            </a:r>
            <a:r>
              <a:rPr lang="hu-HU" sz="2800" dirty="0"/>
              <a:t>.</a:t>
            </a:r>
          </a:p>
          <a:p>
            <a:pPr marL="0" indent="0">
              <a:buNone/>
            </a:pPr>
            <a:r>
              <a:rPr lang="hu-HU" sz="2800" b="1" dirty="0"/>
              <a:t>ESL </a:t>
            </a:r>
            <a:r>
              <a:rPr lang="hu-HU" sz="2800" b="1" dirty="0" err="1"/>
              <a:t>Extend</a:t>
            </a:r>
            <a:r>
              <a:rPr lang="hu-HU" sz="2800" b="1" dirty="0"/>
              <a:t> </a:t>
            </a:r>
            <a:r>
              <a:rPr lang="hu-HU" sz="2800" b="1" dirty="0" err="1"/>
              <a:t>Shelf</a:t>
            </a:r>
            <a:r>
              <a:rPr lang="hu-HU" sz="2800" b="1" dirty="0"/>
              <a:t> Life</a:t>
            </a:r>
          </a:p>
          <a:p>
            <a:pPr marL="0" indent="0" algn="just">
              <a:buNone/>
            </a:pPr>
            <a:r>
              <a:rPr lang="hu-HU" sz="2800" dirty="0"/>
              <a:t>• A </a:t>
            </a:r>
            <a:r>
              <a:rPr lang="hu-HU" sz="2800" dirty="0">
                <a:solidFill>
                  <a:srgbClr val="FF0000"/>
                </a:solidFill>
              </a:rPr>
              <a:t>magas hőmérsékleten végzett (ESL) </a:t>
            </a:r>
            <a:r>
              <a:rPr lang="hu-HU" sz="2800" dirty="0"/>
              <a:t>hőkezelés során a terméket </a:t>
            </a:r>
            <a:r>
              <a:rPr lang="hu-HU" sz="2800" dirty="0">
                <a:solidFill>
                  <a:srgbClr val="FF0000"/>
                </a:solidFill>
              </a:rPr>
              <a:t>100-135 °C hőmérsékletre melegítik, majd gyorsan lehűtik.</a:t>
            </a:r>
            <a:r>
              <a:rPr lang="hu-HU" sz="2800" dirty="0"/>
              <a:t> Ennek következtében a tej élvezeti értéke nem csökken, azonban az </a:t>
            </a:r>
            <a:r>
              <a:rPr lang="hu-HU" sz="2800" dirty="0">
                <a:solidFill>
                  <a:srgbClr val="FF0000"/>
                </a:solidFill>
              </a:rPr>
              <a:t>eltarthatósága 21-28 napra nő</a:t>
            </a:r>
          </a:p>
          <a:p>
            <a:pPr marL="0" indent="0" algn="just">
              <a:buNone/>
            </a:pPr>
            <a:r>
              <a:rPr lang="hu-HU" sz="2800" b="1" dirty="0"/>
              <a:t>UHT </a:t>
            </a:r>
          </a:p>
          <a:p>
            <a:pPr marL="0" indent="0" algn="just">
              <a:buNone/>
            </a:pPr>
            <a:r>
              <a:rPr lang="hu-HU" sz="2800" dirty="0"/>
              <a:t>• </a:t>
            </a:r>
            <a:r>
              <a:rPr lang="hu-HU" sz="2800" dirty="0">
                <a:solidFill>
                  <a:srgbClr val="FF0000"/>
                </a:solidFill>
              </a:rPr>
              <a:t>Azultramagas hőkezelést </a:t>
            </a:r>
            <a:r>
              <a:rPr lang="hu-HU" sz="2800" dirty="0"/>
              <a:t>(UHT) </a:t>
            </a:r>
            <a:r>
              <a:rPr lang="hu-HU" sz="2800" dirty="0">
                <a:solidFill>
                  <a:srgbClr val="FF0000"/>
                </a:solidFill>
              </a:rPr>
              <a:t>130-150 °C</a:t>
            </a:r>
            <a:r>
              <a:rPr lang="hu-HU" sz="2800" dirty="0"/>
              <a:t> hőmérsékleten </a:t>
            </a:r>
            <a:r>
              <a:rPr lang="hu-HU" sz="2800" dirty="0">
                <a:solidFill>
                  <a:srgbClr val="FF0000"/>
                </a:solidFill>
              </a:rPr>
              <a:t>2-6 másodpercig </a:t>
            </a:r>
            <a:r>
              <a:rPr lang="hu-HU" sz="2800" dirty="0"/>
              <a:t>végzik, amit aszeptikus (csíramentes) csomagolás követ. </a:t>
            </a:r>
          </a:p>
          <a:p>
            <a:pPr marL="0" indent="0" algn="just">
              <a:buNone/>
            </a:pPr>
            <a:r>
              <a:rPr lang="hu-HU" sz="2800" dirty="0"/>
              <a:t>Az ilyen tej többrétegű </a:t>
            </a:r>
            <a:r>
              <a:rPr lang="hu-HU" sz="2800" dirty="0">
                <a:solidFill>
                  <a:srgbClr val="FF0000"/>
                </a:solidFill>
              </a:rPr>
              <a:t>dobozban 90 napig eltartható </a:t>
            </a:r>
            <a:r>
              <a:rPr lang="hu-HU" sz="2800" dirty="0"/>
              <a:t>szobahőmérsékleten, zsírtartalom:  1,5;  2,8 %</a:t>
            </a:r>
          </a:p>
          <a:p>
            <a:pPr marL="0" indent="0">
              <a:buNone/>
            </a:pPr>
            <a:endParaRPr lang="hu-HU" sz="2800" dirty="0">
              <a:ea typeface="Calibri"/>
              <a:cs typeface="Times New Roman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A9FAC96-AB61-43BE-AAAA-E55D174E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93610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</a:p>
        </p:txBody>
      </p:sp>
    </p:spTree>
    <p:extLst>
      <p:ext uri="{BB962C8B-B14F-4D97-AF65-F5344CB8AC3E}">
        <p14:creationId xmlns:p14="http://schemas.microsoft.com/office/powerpoint/2010/main" val="17258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661" y="1412776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/>
              <a:t>TEJKÉSZÍTMÉNYEK</a:t>
            </a:r>
          </a:p>
          <a:p>
            <a:pPr marL="0" indent="0" algn="just">
              <a:buNone/>
            </a:pPr>
            <a:r>
              <a:rPr lang="hu-HU" sz="2800" dirty="0"/>
              <a:t>A tejből </a:t>
            </a:r>
            <a:r>
              <a:rPr lang="hu-HU" sz="2800" dirty="0">
                <a:solidFill>
                  <a:srgbClr val="FF0000"/>
                </a:solidFill>
              </a:rPr>
              <a:t>friss fogyasztású termékeket </a:t>
            </a:r>
            <a:r>
              <a:rPr lang="hu-HU" sz="2800" dirty="0"/>
              <a:t>készítenek, ezeket  </a:t>
            </a:r>
            <a:r>
              <a:rPr lang="hu-HU" sz="2800" dirty="0">
                <a:solidFill>
                  <a:srgbClr val="FF0000"/>
                </a:solidFill>
              </a:rPr>
              <a:t>tejkészítményeknek</a:t>
            </a:r>
            <a:r>
              <a:rPr lang="hu-HU" sz="2800" dirty="0"/>
              <a:t> nevezzük.</a:t>
            </a:r>
          </a:p>
          <a:p>
            <a:pPr marL="0" indent="0" algn="just">
              <a:buNone/>
            </a:pPr>
            <a:r>
              <a:rPr lang="hu-HU" sz="2800" dirty="0"/>
              <a:t>A</a:t>
            </a:r>
            <a:r>
              <a:rPr lang="hu-HU" sz="2800" dirty="0">
                <a:solidFill>
                  <a:srgbClr val="FF0000"/>
                </a:solidFill>
              </a:rPr>
              <a:t> színtenyészetekkel </a:t>
            </a:r>
            <a:r>
              <a:rPr lang="hu-HU" sz="2800" dirty="0"/>
              <a:t>készülő termékekben a fehérjék és a tejzsír </a:t>
            </a:r>
            <a:r>
              <a:rPr lang="hu-HU" sz="2800" dirty="0">
                <a:solidFill>
                  <a:srgbClr val="FF0000"/>
                </a:solidFill>
              </a:rPr>
              <a:t>emészthetősége lényegesen jobb</a:t>
            </a:r>
            <a:r>
              <a:rPr lang="hu-HU" sz="2800" dirty="0"/>
              <a:t>, mint a nyers tejben lévőké. </a:t>
            </a:r>
          </a:p>
          <a:p>
            <a:pPr marL="0" indent="0">
              <a:buNone/>
            </a:pPr>
            <a:r>
              <a:rPr lang="hu-HU" sz="2800" dirty="0"/>
              <a:t>Összetételük  </a:t>
            </a:r>
            <a:r>
              <a:rPr lang="hu-HU" sz="2800" dirty="0">
                <a:solidFill>
                  <a:srgbClr val="FF0000"/>
                </a:solidFill>
              </a:rPr>
              <a:t>megőrzi a tej eredeti alkotórészeinek arányát</a:t>
            </a:r>
            <a:r>
              <a:rPr lang="hu-HU" sz="2800" dirty="0"/>
              <a:t>, fogyaszthatósági idejük a </a:t>
            </a:r>
            <a:r>
              <a:rPr lang="hu-HU" sz="2800" dirty="0">
                <a:solidFill>
                  <a:srgbClr val="FF0000"/>
                </a:solidFill>
              </a:rPr>
              <a:t>tejnél hosszabb</a:t>
            </a:r>
            <a:r>
              <a:rPr lang="hu-HU" sz="2800" dirty="0"/>
              <a:t>, de 14 napnál rövidebb.</a:t>
            </a:r>
          </a:p>
          <a:p>
            <a:pPr marL="0" indent="0">
              <a:buNone/>
            </a:pPr>
            <a:endParaRPr lang="hu-HU" sz="2800" dirty="0">
              <a:ea typeface="Calibri"/>
              <a:cs typeface="Times New Roman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A9FAC96-AB61-43BE-AAAA-E55D174E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93610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</a:p>
        </p:txBody>
      </p:sp>
    </p:spTree>
    <p:extLst>
      <p:ext uri="{BB962C8B-B14F-4D97-AF65-F5344CB8AC3E}">
        <p14:creationId xmlns:p14="http://schemas.microsoft.com/office/powerpoint/2010/main" val="232161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zövegdoboz 2">
            <a:extLst>
              <a:ext uri="{FF2B5EF4-FFF2-40B4-BE49-F238E27FC236}">
                <a16:creationId xmlns:a16="http://schemas.microsoft.com/office/drawing/2014/main" id="{E95FBC81-9CE0-4013-90F0-B6BDC1CA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977" y="5814"/>
            <a:ext cx="2519152" cy="526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Tejkészítmények árurendszere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Szövegdoboz 2">
            <a:extLst>
              <a:ext uri="{FF2B5EF4-FFF2-40B4-BE49-F238E27FC236}">
                <a16:creationId xmlns:a16="http://schemas.microsoft.com/office/drawing/2014/main" id="{4483CD95-78EC-4CBC-85D8-5D33F79C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4" y="1048055"/>
            <a:ext cx="1064691" cy="7544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Ízesített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tejkészítmények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Szövegdoboz 2">
            <a:extLst>
              <a:ext uri="{FF2B5EF4-FFF2-40B4-BE49-F238E27FC236}">
                <a16:creationId xmlns:a16="http://schemas.microsoft.com/office/drawing/2014/main" id="{B70382CF-939A-48E6-87EA-75E19E0C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6274"/>
            <a:ext cx="1134528" cy="26033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Pasztőrözött</a:t>
            </a:r>
            <a:r>
              <a:rPr lang="hu-H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csökkentett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zsírtartalmú tejből ízesítőanyag-ok, aromák, esetleg adalékanyag-ok felhasználás-</a:t>
            </a:r>
            <a:r>
              <a:rPr lang="hu-H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ával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készül.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8" name="Szövegdoboz 2">
            <a:extLst>
              <a:ext uri="{FF2B5EF4-FFF2-40B4-BE49-F238E27FC236}">
                <a16:creationId xmlns:a16="http://schemas.microsoft.com/office/drawing/2014/main" id="{F8052666-D132-4D70-A174-A4AF8622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15" y="4568791"/>
            <a:ext cx="1219200" cy="2289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kakaós,  vaníliás,  gyümölcsös,  karamellás,  kávés és a csokoládés tej, tejes turmix –</a:t>
            </a:r>
            <a:r>
              <a:rPr lang="hu-HU" sz="1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gyüm</a:t>
            </a:r>
            <a:r>
              <a:rPr lang="hu-H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</a:t>
            </a:r>
            <a:r>
              <a:rPr lang="hu-H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</a:t>
            </a:r>
            <a:r>
              <a:rPr lang="hu-H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-+alkohol</a:t>
            </a:r>
            <a:endParaRPr lang="hu-H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9" name="Szövegdoboz 2">
            <a:extLst>
              <a:ext uri="{FF2B5EF4-FFF2-40B4-BE49-F238E27FC236}">
                <a16:creationId xmlns:a16="http://schemas.microsoft.com/office/drawing/2014/main" id="{0A34663B-46A5-475C-8B27-AD2A2C1F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195" y="1022850"/>
            <a:ext cx="1365870" cy="726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Savanyú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tejszínkészítmények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Szövegdoboz 2">
            <a:extLst>
              <a:ext uri="{FF2B5EF4-FFF2-40B4-BE49-F238E27FC236}">
                <a16:creationId xmlns:a16="http://schemas.microsoft.com/office/drawing/2014/main" id="{5BC1F476-8E82-4D4C-AE12-37C00724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891" y="1028880"/>
            <a:ext cx="1720271" cy="7735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Tejszínek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dúsított zsírtartalmú</a:t>
            </a:r>
            <a:br>
              <a:rPr 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tejszínkészítmények </a:t>
            </a:r>
            <a:r>
              <a:rPr 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Szövegdoboz 2">
            <a:extLst>
              <a:ext uri="{FF2B5EF4-FFF2-40B4-BE49-F238E27FC236}">
                <a16:creationId xmlns:a16="http://schemas.microsoft.com/office/drawing/2014/main" id="{297FB3E6-1BCB-4E1C-9277-AFCE380D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716" y="1032194"/>
            <a:ext cx="1383524" cy="573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Fagyasztott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tejkészítmények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Szövegdoboz 2">
            <a:extLst>
              <a:ext uri="{FF2B5EF4-FFF2-40B4-BE49-F238E27FC236}">
                <a16:creationId xmlns:a16="http://schemas.microsoft.com/office/drawing/2014/main" id="{DAB1C0F8-CAA9-4152-A87B-4F02CF2C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729" y="1288509"/>
            <a:ext cx="1396638" cy="587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Porított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tejkészítmények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Szövegdoboz 2">
            <a:extLst>
              <a:ext uri="{FF2B5EF4-FFF2-40B4-BE49-F238E27FC236}">
                <a16:creationId xmlns:a16="http://schemas.microsoft.com/office/drawing/2014/main" id="{A51E1791-13A7-4A0C-BD47-F3AC80337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219" y="1271747"/>
            <a:ext cx="1480726" cy="537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Sűrített</a:t>
            </a:r>
            <a:endParaRPr lang="hu-H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tejkészítmények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Szövegdoboz 2">
            <a:extLst>
              <a:ext uri="{FF2B5EF4-FFF2-40B4-BE49-F238E27FC236}">
                <a16:creationId xmlns:a16="http://schemas.microsoft.com/office/drawing/2014/main" id="{419DC1F8-5A73-4053-8AB6-8819604B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59" y="1965149"/>
            <a:ext cx="1408843" cy="35025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tejsavbaktéri-</a:t>
            </a:r>
            <a:r>
              <a:rPr lang="hu-HU" sz="1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színtenyé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szetek</a:t>
            </a:r>
            <a:r>
              <a:rPr 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hozzá-adásával előállított, üdítő ízű, szomjúság--oltó, vitamin-képződést elősegítő, puffadásgátló, étvágyjavító, </a:t>
            </a:r>
            <a:r>
              <a:rPr 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alacsony zsírtartalmú 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5" name="Szövegdoboz 2">
            <a:extLst>
              <a:ext uri="{FF2B5EF4-FFF2-40B4-BE49-F238E27FC236}">
                <a16:creationId xmlns:a16="http://schemas.microsoft.com/office/drawing/2014/main" id="{80B4F291-B327-4243-AE5A-07E1D5C9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48" y="5815941"/>
            <a:ext cx="1375938" cy="9617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aludttej,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joghurt,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kefír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író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6" name="Szövegdoboz 2">
            <a:extLst>
              <a:ext uri="{FF2B5EF4-FFF2-40B4-BE49-F238E27FC236}">
                <a16:creationId xmlns:a16="http://schemas.microsoft.com/office/drawing/2014/main" id="{7B2DC36D-CE37-4CC0-BEBB-2C16BC0C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788" y="1956274"/>
            <a:ext cx="1955710" cy="4751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tejzsír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koncentrátumai, ugyanakkor rövid ideig fogyasztható készítmények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Tejszín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az édestej fölözésével állítják elő. Zsírtartalom alapján: –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Kávétejszín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10, 12,  18%-os, 60 nap –UP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Habtejszín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30%-os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Főzőtejszín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20% UP </a:t>
            </a:r>
            <a:r>
              <a:rPr lang="hu-HU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sűrítőanyag,stabilizátor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Tejföl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(aludt tej föle)  lefölözött tej egyneműsített, vajkultúrával beoltott, 12, 20 vagy 30% zsírtartalmú termék.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7" name="Szövegdoboz 2">
            <a:extLst>
              <a:ext uri="{FF2B5EF4-FFF2-40B4-BE49-F238E27FC236}">
                <a16:creationId xmlns:a16="http://schemas.microsoft.com/office/drawing/2014/main" id="{C0DF96BA-C93A-485E-B2D1-77FBF444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248" y="1918003"/>
            <a:ext cx="1246342" cy="2092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fagyasztás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hőfoka 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szerint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lágy (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fagylalt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Kemény változata (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jégkrém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8" name="Szövegdoboz 2">
            <a:extLst>
              <a:ext uri="{FF2B5EF4-FFF2-40B4-BE49-F238E27FC236}">
                <a16:creationId xmlns:a16="http://schemas.microsoft.com/office/drawing/2014/main" id="{04FC98C1-B859-45DD-A10E-BB0DD208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700" y="1953786"/>
            <a:ext cx="1299917" cy="46337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Pasztőrözött alapanyagból </a:t>
            </a:r>
            <a:r>
              <a:rPr lang="hu-HU" sz="1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porlasztásos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vízelvonással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előállított termékek.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Minőségmegőrzési idejük több hónap.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Fajtái: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tejporok,</a:t>
            </a:r>
            <a:b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(zsíros 26%, sovány 2%)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tejszínporok, fagylaltporok, tejfehérje-koncentrátumok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9" name="Szövegdoboz 2">
            <a:extLst>
              <a:ext uri="{FF2B5EF4-FFF2-40B4-BE49-F238E27FC236}">
                <a16:creationId xmlns:a16="http://schemas.microsoft.com/office/drawing/2014/main" id="{B54DD4F1-C286-47B2-BA42-B3FFFCFA2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587" y="1918003"/>
            <a:ext cx="1690452" cy="19829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sűrített tej 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csökkentett víztartalmú, minőségromlás nélkül több hónapig eltartható, dobozba vagy tubusba töltött termék.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0" name="Szövegdoboz 2">
            <a:extLst>
              <a:ext uri="{FF2B5EF4-FFF2-40B4-BE49-F238E27FC236}">
                <a16:creationId xmlns:a16="http://schemas.microsoft.com/office/drawing/2014/main" id="{6BACE4B5-3DA7-467E-B7D4-659F2981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334" y="4256712"/>
            <a:ext cx="1738497" cy="24514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sűrített tej lehet </a:t>
            </a:r>
            <a:r>
              <a:rPr lang="hu-HU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natúr és cukrozott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ezek eltarthatósági ideje a hőmérséklettől függ: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szobahőmérsékleten 2-3 hónap, , +15 °C alatt 3-6 hónap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1" name="Egyenes összekötő 90">
            <a:extLst>
              <a:ext uri="{FF2B5EF4-FFF2-40B4-BE49-F238E27FC236}">
                <a16:creationId xmlns:a16="http://schemas.microsoft.com/office/drawing/2014/main" id="{B69109F7-3092-4AD7-B5DE-611746322BC0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4320553" y="532151"/>
            <a:ext cx="11819" cy="15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>
            <a:extLst>
              <a:ext uri="{FF2B5EF4-FFF2-40B4-BE49-F238E27FC236}">
                <a16:creationId xmlns:a16="http://schemas.microsoft.com/office/drawing/2014/main" id="{670775DD-FBC6-41E0-8D4B-1C2CC0108865}"/>
              </a:ext>
            </a:extLst>
          </p:cNvPr>
          <p:cNvCxnSpPr>
            <a:cxnSpLocks/>
          </p:cNvCxnSpPr>
          <p:nvPr/>
        </p:nvCxnSpPr>
        <p:spPr>
          <a:xfrm flipV="1">
            <a:off x="753678" y="662721"/>
            <a:ext cx="5755488" cy="9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DE2167A2-E8F3-422B-A7A4-64D44167A856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598740" y="681741"/>
            <a:ext cx="193541" cy="366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93">
            <a:extLst>
              <a:ext uri="{FF2B5EF4-FFF2-40B4-BE49-F238E27FC236}">
                <a16:creationId xmlns:a16="http://schemas.microsoft.com/office/drawing/2014/main" id="{4DCD34DB-DFCF-419A-B5CC-9805F04DF932}"/>
              </a:ext>
            </a:extLst>
          </p:cNvPr>
          <p:cNvCxnSpPr>
            <a:cxnSpLocks/>
          </p:cNvCxnSpPr>
          <p:nvPr/>
        </p:nvCxnSpPr>
        <p:spPr>
          <a:xfrm>
            <a:off x="8429404" y="1052223"/>
            <a:ext cx="3628" cy="222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>
            <a:extLst>
              <a:ext uri="{FF2B5EF4-FFF2-40B4-BE49-F238E27FC236}">
                <a16:creationId xmlns:a16="http://schemas.microsoft.com/office/drawing/2014/main" id="{3D64BAA7-B885-4F55-AD26-9FEB188BFAAD}"/>
              </a:ext>
            </a:extLst>
          </p:cNvPr>
          <p:cNvCxnSpPr>
            <a:cxnSpLocks/>
            <a:stCxn id="76" idx="2"/>
            <a:endCxn id="77" idx="0"/>
          </p:cNvCxnSpPr>
          <p:nvPr/>
        </p:nvCxnSpPr>
        <p:spPr>
          <a:xfrm flipH="1">
            <a:off x="567264" y="1802478"/>
            <a:ext cx="31476" cy="15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95">
            <a:extLst>
              <a:ext uri="{FF2B5EF4-FFF2-40B4-BE49-F238E27FC236}">
                <a16:creationId xmlns:a16="http://schemas.microsoft.com/office/drawing/2014/main" id="{C3697813-5234-4A12-A1C8-1F516A348D1C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567264" y="4559626"/>
            <a:ext cx="27521" cy="9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>
            <a:extLst>
              <a:ext uri="{FF2B5EF4-FFF2-40B4-BE49-F238E27FC236}">
                <a16:creationId xmlns:a16="http://schemas.microsoft.com/office/drawing/2014/main" id="{B8B6F2BF-FCB1-4A00-9BC0-795FAE8F9A6D}"/>
              </a:ext>
            </a:extLst>
          </p:cNvPr>
          <p:cNvCxnSpPr>
            <a:cxnSpLocks/>
            <a:stCxn id="79" idx="2"/>
            <a:endCxn id="84" idx="0"/>
          </p:cNvCxnSpPr>
          <p:nvPr/>
        </p:nvCxnSpPr>
        <p:spPr>
          <a:xfrm>
            <a:off x="1921130" y="1749775"/>
            <a:ext cx="13051" cy="215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gyenes összekötő 97">
            <a:extLst>
              <a:ext uri="{FF2B5EF4-FFF2-40B4-BE49-F238E27FC236}">
                <a16:creationId xmlns:a16="http://schemas.microsoft.com/office/drawing/2014/main" id="{7C7DB7A1-4F25-4A59-A0DC-3DFC4E8F6F90}"/>
              </a:ext>
            </a:extLst>
          </p:cNvPr>
          <p:cNvCxnSpPr>
            <a:cxnSpLocks/>
            <a:endCxn id="79" idx="0"/>
          </p:cNvCxnSpPr>
          <p:nvPr/>
        </p:nvCxnSpPr>
        <p:spPr>
          <a:xfrm flipH="1">
            <a:off x="1921130" y="685947"/>
            <a:ext cx="104838" cy="33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98">
            <a:extLst>
              <a:ext uri="{FF2B5EF4-FFF2-40B4-BE49-F238E27FC236}">
                <a16:creationId xmlns:a16="http://schemas.microsoft.com/office/drawing/2014/main" id="{64E0B5A2-12FC-461B-BFB3-801347B4D51A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H="1" flipV="1">
            <a:off x="1934181" y="5467664"/>
            <a:ext cx="24436" cy="348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99">
            <a:extLst>
              <a:ext uri="{FF2B5EF4-FFF2-40B4-BE49-F238E27FC236}">
                <a16:creationId xmlns:a16="http://schemas.microsoft.com/office/drawing/2014/main" id="{EAE4ADA0-5957-40F4-B953-BF667397FEFB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3510027" y="685947"/>
            <a:ext cx="0" cy="342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>
            <a:extLst>
              <a:ext uri="{FF2B5EF4-FFF2-40B4-BE49-F238E27FC236}">
                <a16:creationId xmlns:a16="http://schemas.microsoft.com/office/drawing/2014/main" id="{08DF731C-0037-40FB-BEC5-08A1A947A400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5112478" y="628721"/>
            <a:ext cx="0" cy="403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F857792A-966D-4764-A8E8-EB14E788CF2F}"/>
              </a:ext>
            </a:extLst>
          </p:cNvPr>
          <p:cNvCxnSpPr>
            <a:cxnSpLocks/>
          </p:cNvCxnSpPr>
          <p:nvPr/>
        </p:nvCxnSpPr>
        <p:spPr>
          <a:xfrm>
            <a:off x="6689999" y="1071913"/>
            <a:ext cx="0" cy="199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102">
            <a:extLst>
              <a:ext uri="{FF2B5EF4-FFF2-40B4-BE49-F238E27FC236}">
                <a16:creationId xmlns:a16="http://schemas.microsoft.com/office/drawing/2014/main" id="{494FCF4F-2192-4041-8A23-82DBCE9DCE9C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3499507" y="1802478"/>
            <a:ext cx="10520" cy="153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>
            <a:extLst>
              <a:ext uri="{FF2B5EF4-FFF2-40B4-BE49-F238E27FC236}">
                <a16:creationId xmlns:a16="http://schemas.microsoft.com/office/drawing/2014/main" id="{759CD065-BDE2-4D70-ACE1-5EC9633416C3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5112478" y="1605531"/>
            <a:ext cx="42289" cy="312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104">
            <a:extLst>
              <a:ext uri="{FF2B5EF4-FFF2-40B4-BE49-F238E27FC236}">
                <a16:creationId xmlns:a16="http://schemas.microsoft.com/office/drawing/2014/main" id="{8BAC3033-F1E9-4EEF-A7DA-F982C499AFC7}"/>
              </a:ext>
            </a:extLst>
          </p:cNvPr>
          <p:cNvCxnSpPr>
            <a:cxnSpLocks/>
            <a:stCxn id="82" idx="2"/>
            <a:endCxn id="88" idx="0"/>
          </p:cNvCxnSpPr>
          <p:nvPr/>
        </p:nvCxnSpPr>
        <p:spPr>
          <a:xfrm flipH="1">
            <a:off x="6687659" y="1876396"/>
            <a:ext cx="71389" cy="77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>
            <a:extLst>
              <a:ext uri="{FF2B5EF4-FFF2-40B4-BE49-F238E27FC236}">
                <a16:creationId xmlns:a16="http://schemas.microsoft.com/office/drawing/2014/main" id="{60E7323F-7286-44EA-B3D0-7EC48658D8AF}"/>
              </a:ext>
            </a:extLst>
          </p:cNvPr>
          <p:cNvCxnSpPr>
            <a:cxnSpLocks/>
            <a:stCxn id="83" idx="2"/>
            <a:endCxn id="89" idx="0"/>
          </p:cNvCxnSpPr>
          <p:nvPr/>
        </p:nvCxnSpPr>
        <p:spPr>
          <a:xfrm flipH="1">
            <a:off x="8257813" y="1809527"/>
            <a:ext cx="20769" cy="108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106">
            <a:extLst>
              <a:ext uri="{FF2B5EF4-FFF2-40B4-BE49-F238E27FC236}">
                <a16:creationId xmlns:a16="http://schemas.microsoft.com/office/drawing/2014/main" id="{B74266EA-DCF2-4B96-8CA7-021892E813FC}"/>
              </a:ext>
            </a:extLst>
          </p:cNvPr>
          <p:cNvCxnSpPr>
            <a:cxnSpLocks/>
            <a:endCxn id="89" idx="2"/>
          </p:cNvCxnSpPr>
          <p:nvPr/>
        </p:nvCxnSpPr>
        <p:spPr>
          <a:xfrm flipH="1" flipV="1">
            <a:off x="8257813" y="3900925"/>
            <a:ext cx="6560" cy="320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2">
            <a:extLst>
              <a:ext uri="{FF2B5EF4-FFF2-40B4-BE49-F238E27FC236}">
                <a16:creationId xmlns:a16="http://schemas.microsoft.com/office/drawing/2014/main" id="{DE135934-1434-49A2-A62F-BEB412AF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166" y="631550"/>
            <a:ext cx="2311303" cy="3629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Tartósított</a:t>
            </a:r>
            <a:r>
              <a:rPr lang="hu-H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tejkészítmények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Tejkészítmények</a:t>
            </a:r>
          </a:p>
          <a:p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Ízesített kakaós: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vaníliás,  gyümölcsös,  karamellás,  kávés és a csokoládés tej, tejes turmix,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gyüm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-+alkohol</a:t>
            </a:r>
          </a:p>
          <a:p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Savanyú: 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aludttej, joghurt, </a:t>
            </a:r>
            <a:r>
              <a:rPr lang="hu-HU" dirty="0" err="1">
                <a:latin typeface="Calibri" panose="020F0502020204030204" pitchFamily="34" charset="0"/>
                <a:cs typeface="Times New Roman" panose="02020603050405020304" pitchFamily="18" charset="0"/>
              </a:rPr>
              <a:t>kefír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, író</a:t>
            </a:r>
            <a:endParaRPr lang="hu-H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Tejszínek: </a:t>
            </a:r>
            <a:r>
              <a:rPr lang="hu-HU" dirty="0" err="1">
                <a:latin typeface="Calibri" panose="020F0502020204030204" pitchFamily="34" charset="0"/>
                <a:cs typeface="Times New Roman" panose="02020603050405020304" pitchFamily="18" charset="0"/>
              </a:rPr>
              <a:t>kávétejszín,habtejszín,főzőtejszín,tejföl</a:t>
            </a:r>
            <a:endParaRPr lang="hu-H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Fagyasztott: 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fagylalt, jégkrém</a:t>
            </a:r>
          </a:p>
          <a:p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Porított: 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tejporok, tejszínporok, fagylaltporok, tejfehérje-koncentrátumok</a:t>
            </a:r>
          </a:p>
          <a:p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Sűrített: 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cukrozott sűrített tej, laktokrém c. mentes </a:t>
            </a:r>
            <a:endParaRPr lang="hu-HU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63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08" y="0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65" y="980728"/>
            <a:ext cx="8477943" cy="5526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000" b="1" dirty="0"/>
              <a:t>A tejtermékek:</a:t>
            </a:r>
          </a:p>
          <a:p>
            <a:r>
              <a:rPr lang="hu-HU" sz="3000" dirty="0">
                <a:solidFill>
                  <a:srgbClr val="FF0000"/>
                </a:solidFill>
              </a:rPr>
              <a:t>a tej egy vagy több alkotórészét feldúsított állapotban tar­talmazó élelmiszerek. Szilárd vagy kenhető állományúak. Ide soroljuk a túróféléket, a sajtokat és a vajat.</a:t>
            </a:r>
          </a:p>
          <a:p>
            <a:endParaRPr lang="hu-HU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u="sng" dirty="0"/>
              <a:t>Túrófélék</a:t>
            </a:r>
          </a:p>
          <a:p>
            <a:r>
              <a:rPr lang="hu-HU" dirty="0">
                <a:solidFill>
                  <a:srgbClr val="FF0000"/>
                </a:solidFill>
              </a:rPr>
              <a:t>A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tej fehérjetartalma </a:t>
            </a:r>
            <a:r>
              <a:rPr lang="hu-HU" b="1" dirty="0">
                <a:solidFill>
                  <a:srgbClr val="FF0000"/>
                </a:solidFill>
              </a:rPr>
              <a:t>feldúsítva</a:t>
            </a:r>
            <a:r>
              <a:rPr lang="hu-HU" dirty="0">
                <a:solidFill>
                  <a:srgbClr val="FF0000"/>
                </a:solidFill>
              </a:rPr>
              <a:t> található meg benne</a:t>
            </a:r>
            <a:r>
              <a:rPr lang="hu-HU" dirty="0"/>
              <a:t>.</a:t>
            </a:r>
          </a:p>
          <a:p>
            <a:r>
              <a:rPr lang="hu-HU" dirty="0"/>
              <a:t>A </a:t>
            </a:r>
            <a:r>
              <a:rPr lang="hu-HU" dirty="0" err="1"/>
              <a:t>Ca</a:t>
            </a:r>
            <a:r>
              <a:rPr lang="hu-HU" dirty="0"/>
              <a:t>- és P tartalma jelentős. </a:t>
            </a:r>
          </a:p>
          <a:p>
            <a:r>
              <a:rPr lang="hu-HU" dirty="0">
                <a:solidFill>
                  <a:srgbClr val="92D050"/>
                </a:solidFill>
              </a:rPr>
              <a:t>A vendéglátás tehén</a:t>
            </a:r>
            <a:r>
              <a:rPr lang="hu-HU" baseline="30000" dirty="0">
                <a:solidFill>
                  <a:srgbClr val="92D050"/>
                </a:solidFill>
              </a:rPr>
              <a:t>-</a:t>
            </a:r>
            <a:r>
              <a:rPr lang="hu-HU" dirty="0">
                <a:solidFill>
                  <a:srgbClr val="92D050"/>
                </a:solidFill>
              </a:rPr>
              <a:t>túrót és juhtúrót hasz­nál. Könnyen emészthető, ezért a beteg- és a gyermekélelmezésben is alkalmazható.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480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F5AE7-8422-46F5-B15A-6BD06A1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9676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 tej és termékei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C9E66-EE43-478E-A514-3A90945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4807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7400" b="1" i="1"/>
              <a:t>Túró előállítása </a:t>
            </a:r>
            <a:r>
              <a:rPr lang="hu-HU" sz="7400" b="1" i="1" dirty="0"/>
              <a:t>és fajtái</a:t>
            </a:r>
          </a:p>
          <a:p>
            <a:pPr marL="0" indent="0">
              <a:buNone/>
            </a:pPr>
            <a:r>
              <a:rPr lang="hu-HU" sz="6800" dirty="0">
                <a:solidFill>
                  <a:srgbClr val="FF0000"/>
                </a:solidFill>
              </a:rPr>
              <a:t>kétféleképpen történhet.</a:t>
            </a:r>
          </a:p>
          <a:p>
            <a:pPr marL="0" indent="0">
              <a:buNone/>
            </a:pPr>
            <a:r>
              <a:rPr lang="hu-HU" sz="6800" dirty="0">
                <a:solidFill>
                  <a:srgbClr val="FF0000"/>
                </a:solidFill>
              </a:rPr>
              <a:t>1.</a:t>
            </a:r>
          </a:p>
          <a:p>
            <a:r>
              <a:rPr lang="hu-HU" sz="6800" dirty="0">
                <a:solidFill>
                  <a:srgbClr val="FF0000"/>
                </a:solidFill>
              </a:rPr>
              <a:t>tejsavbaktérium színtenyészettel oltják be </a:t>
            </a:r>
          </a:p>
          <a:p>
            <a:r>
              <a:rPr lang="hu-HU" sz="6800" dirty="0">
                <a:solidFill>
                  <a:srgbClr val="FF0000"/>
                </a:solidFill>
              </a:rPr>
              <a:t>zsírtartalmat beállítják, </a:t>
            </a:r>
          </a:p>
          <a:p>
            <a:r>
              <a:rPr lang="hu-HU" sz="6800" dirty="0">
                <a:solidFill>
                  <a:srgbClr val="FF0000"/>
                </a:solidFill>
              </a:rPr>
              <a:t>a kapott alvadékot melegítik, préselik, így távolítják el belőle a savót</a:t>
            </a:r>
            <a:r>
              <a:rPr lang="hu-HU" sz="6800" dirty="0"/>
              <a:t>.</a:t>
            </a:r>
          </a:p>
          <a:p>
            <a:endParaRPr lang="hu-HU" sz="6800" dirty="0"/>
          </a:p>
          <a:p>
            <a:pPr marL="0" indent="0">
              <a:buNone/>
            </a:pPr>
            <a:r>
              <a:rPr lang="hu-HU" sz="6800" dirty="0">
                <a:solidFill>
                  <a:srgbClr val="FF0000"/>
                </a:solidFill>
              </a:rPr>
              <a:t>2.</a:t>
            </a:r>
          </a:p>
          <a:p>
            <a:r>
              <a:rPr lang="hu-HU" sz="6800" dirty="0">
                <a:solidFill>
                  <a:srgbClr val="FF0000"/>
                </a:solidFill>
              </a:rPr>
              <a:t>nemcsak savanyítókultúrával, hanem oltóenzimmel is</a:t>
            </a:r>
          </a:p>
          <a:p>
            <a:r>
              <a:rPr lang="hu-HU" sz="6800" dirty="0">
                <a:solidFill>
                  <a:srgbClr val="FF0000"/>
                </a:solidFill>
              </a:rPr>
              <a:t>beoltják, emiatt a termék víztartalma magasabb lesz. Így készül a krémtúró.</a:t>
            </a:r>
          </a:p>
          <a:p>
            <a:endParaRPr lang="hu-HU" sz="6800" dirty="0"/>
          </a:p>
          <a:p>
            <a:pPr marL="0" indent="0">
              <a:buNone/>
            </a:pPr>
            <a:r>
              <a:rPr lang="hu-HU" sz="6800" dirty="0"/>
              <a:t>A </a:t>
            </a:r>
            <a:r>
              <a:rPr lang="hu-HU" sz="6800" b="1" dirty="0"/>
              <a:t>juhtúrót </a:t>
            </a:r>
            <a:r>
              <a:rPr lang="hu-HU" sz="6800" dirty="0">
                <a:solidFill>
                  <a:srgbClr val="FF0000"/>
                </a:solidFill>
              </a:rPr>
              <a:t>juhtejből, oltás alvasztással készítik</a:t>
            </a:r>
            <a:r>
              <a:rPr lang="hu-HU" sz="6800" dirty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2520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</TotalTime>
  <Words>2392</Words>
  <Application>Microsoft Office PowerPoint</Application>
  <PresentationFormat>Diavetítés a képernyőre (4:3 oldalarány)</PresentationFormat>
  <Paragraphs>263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Office-téma</vt:lpstr>
      <vt:lpstr>A tej és termékei</vt:lpstr>
      <vt:lpstr>A tej és termékei</vt:lpstr>
      <vt:lpstr>PowerPoint-bemutató</vt:lpstr>
      <vt:lpstr>A tej és termékei</vt:lpstr>
      <vt:lpstr>A tej és termékei</vt:lpstr>
      <vt:lpstr>PowerPoint-bemutató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  <vt:lpstr>A tej és termékei</vt:lpstr>
    </vt:vector>
  </TitlesOfParts>
  <Company>Groupama Garancia Biztosító ZRt.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1</dc:creator>
  <cp:lastModifiedBy>László Gáspár</cp:lastModifiedBy>
  <cp:revision>276</cp:revision>
  <dcterms:created xsi:type="dcterms:W3CDTF">2019-09-07T18:01:22Z</dcterms:created>
  <dcterms:modified xsi:type="dcterms:W3CDTF">2020-03-19T13:26:11Z</dcterms:modified>
</cp:coreProperties>
</file>